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2"/>
  </p:notesMasterIdLst>
  <p:sldIdLst>
    <p:sldId id="256" r:id="rId5"/>
    <p:sldId id="293"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05" r:id="rId29"/>
    <p:sldId id="295" r:id="rId30"/>
    <p:sldId id="329" r:id="rId3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6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3969" autoAdjust="0"/>
  </p:normalViewPr>
  <p:slideViewPr>
    <p:cSldViewPr snapToGrid="0">
      <p:cViewPr varScale="1">
        <p:scale>
          <a:sx n="81" d="100"/>
          <a:sy n="81" d="100"/>
        </p:scale>
        <p:origin x="749" y="67"/>
      </p:cViewPr>
      <p:guideLst/>
    </p:cSldViewPr>
  </p:slideViewPr>
  <p:outlineViewPr>
    <p:cViewPr>
      <p:scale>
        <a:sx n="33" d="100"/>
        <a:sy n="33" d="100"/>
      </p:scale>
      <p:origin x="0" y="-4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D1C9913-06DF-4FC6-9EA2-77DCDDFD8DBA}" type="datetimeFigureOut">
              <a:rPr lang="en-US" smtClean="0"/>
              <a:t>12/11/2023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BF7EC2-3271-4CD9-BCF9-526927F6886A}" type="slidenum">
              <a:rPr lang="en-US" smtClean="0"/>
              <a:t>‹#›</a:t>
            </a:fld>
            <a:endParaRPr lang="en-US"/>
          </a:p>
        </p:txBody>
      </p:sp>
    </p:spTree>
    <p:extLst>
      <p:ext uri="{BB962C8B-B14F-4D97-AF65-F5344CB8AC3E}">
        <p14:creationId xmlns:p14="http://schemas.microsoft.com/office/powerpoint/2010/main" val="1444091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a:t>
            </a:fld>
            <a:endParaRPr lang="en-US"/>
          </a:p>
        </p:txBody>
      </p:sp>
    </p:spTree>
    <p:extLst>
      <p:ext uri="{BB962C8B-B14F-4D97-AF65-F5344CB8AC3E}">
        <p14:creationId xmlns:p14="http://schemas.microsoft.com/office/powerpoint/2010/main" val="1503712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10</a:t>
            </a:fld>
            <a:endParaRPr lang="en-US"/>
          </a:p>
        </p:txBody>
      </p:sp>
    </p:spTree>
    <p:extLst>
      <p:ext uri="{BB962C8B-B14F-4D97-AF65-F5344CB8AC3E}">
        <p14:creationId xmlns:p14="http://schemas.microsoft.com/office/powerpoint/2010/main" val="3510651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11</a:t>
            </a:fld>
            <a:endParaRPr lang="en-US"/>
          </a:p>
        </p:txBody>
      </p:sp>
    </p:spTree>
    <p:extLst>
      <p:ext uri="{BB962C8B-B14F-4D97-AF65-F5344CB8AC3E}">
        <p14:creationId xmlns:p14="http://schemas.microsoft.com/office/powerpoint/2010/main" val="843478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12</a:t>
            </a:fld>
            <a:endParaRPr lang="en-US"/>
          </a:p>
        </p:txBody>
      </p:sp>
    </p:spTree>
    <p:extLst>
      <p:ext uri="{BB962C8B-B14F-4D97-AF65-F5344CB8AC3E}">
        <p14:creationId xmlns:p14="http://schemas.microsoft.com/office/powerpoint/2010/main" val="1230465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13</a:t>
            </a:fld>
            <a:endParaRPr lang="en-US"/>
          </a:p>
        </p:txBody>
      </p:sp>
    </p:spTree>
    <p:extLst>
      <p:ext uri="{BB962C8B-B14F-4D97-AF65-F5344CB8AC3E}">
        <p14:creationId xmlns:p14="http://schemas.microsoft.com/office/powerpoint/2010/main" val="3235728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14</a:t>
            </a:fld>
            <a:endParaRPr lang="en-US"/>
          </a:p>
        </p:txBody>
      </p:sp>
    </p:spTree>
    <p:extLst>
      <p:ext uri="{BB962C8B-B14F-4D97-AF65-F5344CB8AC3E}">
        <p14:creationId xmlns:p14="http://schemas.microsoft.com/office/powerpoint/2010/main" val="1482015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15</a:t>
            </a:fld>
            <a:endParaRPr lang="en-US"/>
          </a:p>
        </p:txBody>
      </p:sp>
    </p:spTree>
    <p:extLst>
      <p:ext uri="{BB962C8B-B14F-4D97-AF65-F5344CB8AC3E}">
        <p14:creationId xmlns:p14="http://schemas.microsoft.com/office/powerpoint/2010/main" val="817379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16</a:t>
            </a:fld>
            <a:endParaRPr lang="en-US"/>
          </a:p>
        </p:txBody>
      </p:sp>
    </p:spTree>
    <p:extLst>
      <p:ext uri="{BB962C8B-B14F-4D97-AF65-F5344CB8AC3E}">
        <p14:creationId xmlns:p14="http://schemas.microsoft.com/office/powerpoint/2010/main" val="486797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17</a:t>
            </a:fld>
            <a:endParaRPr lang="en-US"/>
          </a:p>
        </p:txBody>
      </p:sp>
    </p:spTree>
    <p:extLst>
      <p:ext uri="{BB962C8B-B14F-4D97-AF65-F5344CB8AC3E}">
        <p14:creationId xmlns:p14="http://schemas.microsoft.com/office/powerpoint/2010/main" val="225854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18</a:t>
            </a:fld>
            <a:endParaRPr lang="en-US"/>
          </a:p>
        </p:txBody>
      </p:sp>
    </p:spTree>
    <p:extLst>
      <p:ext uri="{BB962C8B-B14F-4D97-AF65-F5344CB8AC3E}">
        <p14:creationId xmlns:p14="http://schemas.microsoft.com/office/powerpoint/2010/main" val="9781255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19</a:t>
            </a:fld>
            <a:endParaRPr lang="en-US"/>
          </a:p>
        </p:txBody>
      </p:sp>
    </p:spTree>
    <p:extLst>
      <p:ext uri="{BB962C8B-B14F-4D97-AF65-F5344CB8AC3E}">
        <p14:creationId xmlns:p14="http://schemas.microsoft.com/office/powerpoint/2010/main" val="3804224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a:t>
            </a:fld>
            <a:endParaRPr lang="en-US"/>
          </a:p>
        </p:txBody>
      </p:sp>
    </p:spTree>
    <p:extLst>
      <p:ext uri="{BB962C8B-B14F-4D97-AF65-F5344CB8AC3E}">
        <p14:creationId xmlns:p14="http://schemas.microsoft.com/office/powerpoint/2010/main" val="12020077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20</a:t>
            </a:fld>
            <a:endParaRPr lang="en-US"/>
          </a:p>
        </p:txBody>
      </p:sp>
    </p:spTree>
    <p:extLst>
      <p:ext uri="{BB962C8B-B14F-4D97-AF65-F5344CB8AC3E}">
        <p14:creationId xmlns:p14="http://schemas.microsoft.com/office/powerpoint/2010/main" val="41384903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21</a:t>
            </a:fld>
            <a:endParaRPr lang="en-US"/>
          </a:p>
        </p:txBody>
      </p:sp>
    </p:spTree>
    <p:extLst>
      <p:ext uri="{BB962C8B-B14F-4D97-AF65-F5344CB8AC3E}">
        <p14:creationId xmlns:p14="http://schemas.microsoft.com/office/powerpoint/2010/main" val="3641989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22</a:t>
            </a:fld>
            <a:endParaRPr lang="en-US"/>
          </a:p>
        </p:txBody>
      </p:sp>
    </p:spTree>
    <p:extLst>
      <p:ext uri="{BB962C8B-B14F-4D97-AF65-F5344CB8AC3E}">
        <p14:creationId xmlns:p14="http://schemas.microsoft.com/office/powerpoint/2010/main" val="18640725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23</a:t>
            </a:fld>
            <a:endParaRPr lang="en-US"/>
          </a:p>
        </p:txBody>
      </p:sp>
    </p:spTree>
    <p:extLst>
      <p:ext uri="{BB962C8B-B14F-4D97-AF65-F5344CB8AC3E}">
        <p14:creationId xmlns:p14="http://schemas.microsoft.com/office/powerpoint/2010/main" val="33220576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24</a:t>
            </a:fld>
            <a:endParaRPr lang="en-US"/>
          </a:p>
        </p:txBody>
      </p:sp>
    </p:spTree>
    <p:extLst>
      <p:ext uri="{BB962C8B-B14F-4D97-AF65-F5344CB8AC3E}">
        <p14:creationId xmlns:p14="http://schemas.microsoft.com/office/powerpoint/2010/main" val="1695582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25</a:t>
            </a:fld>
            <a:endParaRPr lang="en-US"/>
          </a:p>
        </p:txBody>
      </p:sp>
    </p:spTree>
    <p:extLst>
      <p:ext uri="{BB962C8B-B14F-4D97-AF65-F5344CB8AC3E}">
        <p14:creationId xmlns:p14="http://schemas.microsoft.com/office/powerpoint/2010/main" val="29417903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26</a:t>
            </a:fld>
            <a:endParaRPr lang="en-US"/>
          </a:p>
        </p:txBody>
      </p:sp>
    </p:spTree>
    <p:extLst>
      <p:ext uri="{BB962C8B-B14F-4D97-AF65-F5344CB8AC3E}">
        <p14:creationId xmlns:p14="http://schemas.microsoft.com/office/powerpoint/2010/main" val="16482685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27</a:t>
            </a:fld>
            <a:endParaRPr lang="en-US"/>
          </a:p>
        </p:txBody>
      </p:sp>
    </p:spTree>
    <p:extLst>
      <p:ext uri="{BB962C8B-B14F-4D97-AF65-F5344CB8AC3E}">
        <p14:creationId xmlns:p14="http://schemas.microsoft.com/office/powerpoint/2010/main" val="1863453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3</a:t>
            </a:fld>
            <a:endParaRPr lang="en-US"/>
          </a:p>
        </p:txBody>
      </p:sp>
    </p:spTree>
    <p:extLst>
      <p:ext uri="{BB962C8B-B14F-4D97-AF65-F5344CB8AC3E}">
        <p14:creationId xmlns:p14="http://schemas.microsoft.com/office/powerpoint/2010/main" val="608349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4</a:t>
            </a:fld>
            <a:endParaRPr lang="en-US"/>
          </a:p>
        </p:txBody>
      </p:sp>
    </p:spTree>
    <p:extLst>
      <p:ext uri="{BB962C8B-B14F-4D97-AF65-F5344CB8AC3E}">
        <p14:creationId xmlns:p14="http://schemas.microsoft.com/office/powerpoint/2010/main" val="568819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5</a:t>
            </a:fld>
            <a:endParaRPr lang="en-US"/>
          </a:p>
        </p:txBody>
      </p:sp>
    </p:spTree>
    <p:extLst>
      <p:ext uri="{BB962C8B-B14F-4D97-AF65-F5344CB8AC3E}">
        <p14:creationId xmlns:p14="http://schemas.microsoft.com/office/powerpoint/2010/main" val="1553008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6</a:t>
            </a:fld>
            <a:endParaRPr lang="en-US"/>
          </a:p>
        </p:txBody>
      </p:sp>
    </p:spTree>
    <p:extLst>
      <p:ext uri="{BB962C8B-B14F-4D97-AF65-F5344CB8AC3E}">
        <p14:creationId xmlns:p14="http://schemas.microsoft.com/office/powerpoint/2010/main" val="1783171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7</a:t>
            </a:fld>
            <a:endParaRPr lang="en-US"/>
          </a:p>
        </p:txBody>
      </p:sp>
    </p:spTree>
    <p:extLst>
      <p:ext uri="{BB962C8B-B14F-4D97-AF65-F5344CB8AC3E}">
        <p14:creationId xmlns:p14="http://schemas.microsoft.com/office/powerpoint/2010/main" val="357868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8</a:t>
            </a:fld>
            <a:endParaRPr lang="en-US"/>
          </a:p>
        </p:txBody>
      </p:sp>
    </p:spTree>
    <p:extLst>
      <p:ext uri="{BB962C8B-B14F-4D97-AF65-F5344CB8AC3E}">
        <p14:creationId xmlns:p14="http://schemas.microsoft.com/office/powerpoint/2010/main" val="365030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BF7EC2-3271-4CD9-BCF9-526927F6886A}" type="slidenum">
              <a:rPr lang="en-US" smtClean="0"/>
              <a:t>9</a:t>
            </a:fld>
            <a:endParaRPr lang="en-US"/>
          </a:p>
        </p:txBody>
      </p:sp>
    </p:spTree>
    <p:extLst>
      <p:ext uri="{BB962C8B-B14F-4D97-AF65-F5344CB8AC3E}">
        <p14:creationId xmlns:p14="http://schemas.microsoft.com/office/powerpoint/2010/main" val="3064296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01DF3AB-D821-457F-AF46-87C06524A7FD}" type="datetime1">
              <a:rPr lang="en-US" smtClean="0"/>
              <a:t>12/11/2023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057906D-9FDE-4BAC-B46E-583FBC0A76BD}"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108271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032CA9-962F-4C20-BA94-F1D70B6B05A1}" type="datetime1">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906D-9FDE-4BAC-B46E-583FBC0A76BD}" type="slidenum">
              <a:rPr lang="en-US" smtClean="0"/>
              <a:t>‹#›</a:t>
            </a:fld>
            <a:endParaRPr lang="en-US"/>
          </a:p>
        </p:txBody>
      </p:sp>
    </p:spTree>
    <p:extLst>
      <p:ext uri="{BB962C8B-B14F-4D97-AF65-F5344CB8AC3E}">
        <p14:creationId xmlns:p14="http://schemas.microsoft.com/office/powerpoint/2010/main" val="3635964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478C57-3405-44BF-BCDB-67EF6B8F6A07}" type="datetime1">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906D-9FDE-4BAC-B46E-583FBC0A76BD}" type="slidenum">
              <a:rPr lang="en-US" smtClean="0"/>
              <a:t>‹#›</a:t>
            </a:fld>
            <a:endParaRPr lang="en-US"/>
          </a:p>
        </p:txBody>
      </p:sp>
    </p:spTree>
    <p:extLst>
      <p:ext uri="{BB962C8B-B14F-4D97-AF65-F5344CB8AC3E}">
        <p14:creationId xmlns:p14="http://schemas.microsoft.com/office/powerpoint/2010/main" val="339875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1FB3E2-21DA-45A7-9136-BEC503495BF5}" type="datetime1">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906D-9FDE-4BAC-B46E-583FBC0A76BD}" type="slidenum">
              <a:rPr lang="en-US" smtClean="0"/>
              <a:t>‹#›</a:t>
            </a:fld>
            <a:endParaRPr lang="en-US"/>
          </a:p>
        </p:txBody>
      </p:sp>
    </p:spTree>
    <p:extLst>
      <p:ext uri="{BB962C8B-B14F-4D97-AF65-F5344CB8AC3E}">
        <p14:creationId xmlns:p14="http://schemas.microsoft.com/office/powerpoint/2010/main" val="3493822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2F972CD-7147-4F16-A909-DCB2CAFF984D}" type="datetime1">
              <a:rPr lang="en-US" smtClean="0"/>
              <a:t>12/11/2023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057906D-9FDE-4BAC-B46E-583FBC0A76BD}"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00863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6DDE58-9D02-4719-B0AD-6D5E9DDEA3B7}" type="datetime1">
              <a:rPr lang="en-US" smtClean="0"/>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7906D-9FDE-4BAC-B46E-583FBC0A76BD}" type="slidenum">
              <a:rPr lang="en-US" smtClean="0"/>
              <a:t>‹#›</a:t>
            </a:fld>
            <a:endParaRPr lang="en-US"/>
          </a:p>
        </p:txBody>
      </p:sp>
    </p:spTree>
    <p:extLst>
      <p:ext uri="{BB962C8B-B14F-4D97-AF65-F5344CB8AC3E}">
        <p14:creationId xmlns:p14="http://schemas.microsoft.com/office/powerpoint/2010/main" val="3083954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586380-A6F8-402A-B960-45E59485E24A}" type="datetime1">
              <a:rPr lang="en-US" smtClean="0"/>
              <a:t>12/11/2023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57906D-9FDE-4BAC-B46E-583FBC0A76BD}" type="slidenum">
              <a:rPr lang="en-US" smtClean="0"/>
              <a:t>‹#›</a:t>
            </a:fld>
            <a:endParaRPr lang="en-US"/>
          </a:p>
        </p:txBody>
      </p:sp>
    </p:spTree>
    <p:extLst>
      <p:ext uri="{BB962C8B-B14F-4D97-AF65-F5344CB8AC3E}">
        <p14:creationId xmlns:p14="http://schemas.microsoft.com/office/powerpoint/2010/main" val="1615256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B9FF0F-7B1B-4349-A72A-13ADDBEC7871}" type="datetime1">
              <a:rPr lang="en-US" smtClean="0"/>
              <a:t>12/11/2023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57906D-9FDE-4BAC-B46E-583FBC0A76BD}" type="slidenum">
              <a:rPr lang="en-US" smtClean="0"/>
              <a:t>‹#›</a:t>
            </a:fld>
            <a:endParaRPr lang="en-US"/>
          </a:p>
        </p:txBody>
      </p:sp>
    </p:spTree>
    <p:extLst>
      <p:ext uri="{BB962C8B-B14F-4D97-AF65-F5344CB8AC3E}">
        <p14:creationId xmlns:p14="http://schemas.microsoft.com/office/powerpoint/2010/main" val="414673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A39CFA-A399-4BE3-804C-38B53668AFB0}" type="datetime1">
              <a:rPr lang="en-US" smtClean="0"/>
              <a:t>12/11/2023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57906D-9FDE-4BAC-B46E-583FBC0A76BD}" type="slidenum">
              <a:rPr lang="en-US" smtClean="0"/>
              <a:t>‹#›</a:t>
            </a:fld>
            <a:endParaRPr lang="en-US"/>
          </a:p>
        </p:txBody>
      </p:sp>
    </p:spTree>
    <p:extLst>
      <p:ext uri="{BB962C8B-B14F-4D97-AF65-F5344CB8AC3E}">
        <p14:creationId xmlns:p14="http://schemas.microsoft.com/office/powerpoint/2010/main" val="2932388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D1F6A88-4BA9-4E2E-A8E3-598095CC05C5}" type="datetime1">
              <a:rPr lang="en-US" smtClean="0"/>
              <a:t>12/11/2023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057906D-9FDE-4BAC-B46E-583FBC0A76B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1859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E8D3E4F-AB15-4F2C-A857-ED1AAED66CDC}" type="datetime1">
              <a:rPr lang="en-US" smtClean="0"/>
              <a:t>12/11/2023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057906D-9FDE-4BAC-B46E-583FBC0A76B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25416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E0F1B76-E755-40E6-BEF1-9D92C82A85B7}" type="datetime1">
              <a:rPr lang="en-US" smtClean="0"/>
              <a:t>12/11/2023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057906D-9FDE-4BAC-B46E-583FBC0A76BD}"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97824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s://oag.ca.gov/system/files/media/ch22-ca-reparation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ag.ca.gov/system/files/media/ch22-ca-reparation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ag.ca.gov/system/files/media/ch23-ca-reparation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oag.ca.gov/system/files/media/ch23-ca-reparation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ag.ca.gov/system/files/media/ch24-ca-reparation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oag.ca.gov/system/files/media/ch29-ca-reparation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oag.ca.gov/system/files/media/ch25-ca-reparation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oag.ca.gov/system/files/media/ch26-ca-repara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oag.ca.gov/system/files/media/ch27-ca-reparations.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oag.ca.gov/system/files/media/ch28-ca-reparations.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oag.ca.gov/system/files/media/ch28-ca-reparations.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oag.ca.gov/system/files/media/ch19-ca-reparations.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leginfo.legislature.ca.gov/faces/billTextClient.xhtml?bill_id=201920200AB312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oag.ca.gov/system/files/media/full-ca-reparation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oag.ca.gov/system/files/media/ch28-ca-reparations.pdf" TargetMode="External"/><Relationship Id="rId7" Type="http://schemas.openxmlformats.org/officeDocument/2006/relationships/hyperlink" Target="https://oag.ca.gov/system/files/media/ch25-ca-reparations.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oag.ca.gov/system/files/media/ch20-ca-reparations.pdf" TargetMode="External"/><Relationship Id="rId5" Type="http://schemas.openxmlformats.org/officeDocument/2006/relationships/hyperlink" Target="https://oag.ca.gov/system/files/media/ch21-ca-reparations.pdf" TargetMode="External"/><Relationship Id="rId4" Type="http://schemas.openxmlformats.org/officeDocument/2006/relationships/hyperlink" Target="https://oag.ca.gov/system/files/media/ch19-ca-reparation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oag.ca.gov/system/files/media/ch29-ca-reparations.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oag.ca.gov/system/files/media/ch20-ca-reparation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oag.ca.gov/system/files/media/ch29-ca-reparations.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dschool.uci.edu/education/medical-education/mission-based-programs/prime-lead-abc" TargetMode="External"/><Relationship Id="rId5" Type="http://schemas.openxmlformats.org/officeDocument/2006/relationships/hyperlink" Target="https://oag.ca.gov/system/files/media/ch25-ca-reparations.pdf" TargetMode="External"/><Relationship Id="rId4" Type="http://schemas.openxmlformats.org/officeDocument/2006/relationships/hyperlink" Target="https://oag.ca.gov/system/files/media/ch20-ca-reparation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oag.ca.gov/system/files/media/ch29-ca-reparations.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oag.ca.gov/system/files/media/ch24-ca-reparation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oag.ca.gov/system/files/media/ch30-ca-reparations.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oag.ca.gov/system/files/media/ch17-ca-reparations.pdf" TargetMode="External"/><Relationship Id="rId3" Type="http://schemas.openxmlformats.org/officeDocument/2006/relationships/hyperlink" Target="https://oag.ca.gov/ab3121" TargetMode="External"/><Relationship Id="rId7" Type="http://schemas.openxmlformats.org/officeDocument/2006/relationships/hyperlink" Target="https://oag.ca.gov/system/files/media/exec-summary-ca-reparations.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oag.ca.gov/ab3121/report" TargetMode="External"/><Relationship Id="rId5" Type="http://schemas.openxmlformats.org/officeDocument/2006/relationships/hyperlink" Target="https://oag.ca.gov/system/files/media/full-ca-reparations.pdf" TargetMode="External"/><Relationship Id="rId10" Type="http://schemas.openxmlformats.org/officeDocument/2006/relationships/hyperlink" Target="https://www.youtube.com/watch?v=cyVzOpjCF0Q" TargetMode="External"/><Relationship Id="rId4" Type="http://schemas.openxmlformats.org/officeDocument/2006/relationships/hyperlink" Target="https://oag.ca.gov/ab3121/reports" TargetMode="External"/><Relationship Id="rId9" Type="http://schemas.openxmlformats.org/officeDocument/2006/relationships/hyperlink" Target="https://oag.ca.gov/system/files/media/ch18-ca-reparation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oag.ca.gov/system/files/media/ch17-ca-reparation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ag.ca.gov/system/files/media/ch18-ca-reparation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oag.ca.gov/system/files/media/ch19-ca-reparation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oag.ca.gov/system/files/media/ch20-ca-reparation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oag.ca.gov/system/files/media/ch20-ca-reparation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oag.ca.gov/system/files/media/ch28-ca-reparations.pdf" TargetMode="External"/><Relationship Id="rId4" Type="http://schemas.openxmlformats.org/officeDocument/2006/relationships/hyperlink" Target="https://oag.ca.gov/system/files/media/ch29-ca-reparation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oag.ca.gov/system/files/media/ch21-ca-reparation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legiscan.com/CA/text/AB2576/id/2566816"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oag.ca.gov/system/files/media/ch21-ca-reparation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82939" y="1235517"/>
            <a:ext cx="9261290" cy="1374676"/>
          </a:xfrm>
        </p:spPr>
        <p:txBody>
          <a:bodyPr/>
          <a:lstStyle/>
          <a:p>
            <a:r>
              <a:rPr lang="en-US" sz="3600" i="1" dirty="0">
                <a:latin typeface="Times New Roman" panose="02020603050405020304" pitchFamily="18" charset="0"/>
                <a:cs typeface="Times New Roman" panose="02020603050405020304" pitchFamily="18" charset="0"/>
              </a:rPr>
              <a:t>CALIFORNIA REPARATIONS TASK FORCE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FINAL RECOMMENDATIONS</a:t>
            </a:r>
          </a:p>
        </p:txBody>
      </p:sp>
      <p:sp>
        <p:nvSpPr>
          <p:cNvPr id="3" name="Subtitle 2"/>
          <p:cNvSpPr>
            <a:spLocks noGrp="1"/>
          </p:cNvSpPr>
          <p:nvPr>
            <p:ph type="subTitle" idx="1"/>
          </p:nvPr>
        </p:nvSpPr>
        <p:spPr>
          <a:xfrm>
            <a:off x="2597746" y="4505374"/>
            <a:ext cx="6831673" cy="783772"/>
          </a:xfrm>
        </p:spPr>
        <p:txBody>
          <a:bodyPr>
            <a:normAutofit fontScale="85000" lnSpcReduction="20000"/>
          </a:bodyPr>
          <a:lstStyle/>
          <a:p>
            <a:r>
              <a:rPr lang="en-US" sz="1400" b="1" dirty="0">
                <a:latin typeface="Times New Roman" panose="02020603050405020304" pitchFamily="18" charset="0"/>
                <a:cs typeface="Times New Roman" panose="02020603050405020304" pitchFamily="18" charset="0"/>
              </a:rPr>
              <a:t>PRESENTATION FOR THE ALLIANCE FOR REGIONAL SOLUTIONS </a:t>
            </a:r>
          </a:p>
          <a:p>
            <a:r>
              <a:rPr lang="en-US" sz="1700" b="1" dirty="0">
                <a:latin typeface="Times New Roman" panose="02020603050405020304" pitchFamily="18" charset="0"/>
                <a:cs typeface="Times New Roman" panose="02020603050405020304" pitchFamily="18" charset="0"/>
              </a:rPr>
              <a:t>RACIAL JUSTICE COMMITTEE</a:t>
            </a:r>
          </a:p>
          <a:p>
            <a:r>
              <a:rPr lang="en-US" sz="1400" b="1" dirty="0">
                <a:latin typeface="Times New Roman" panose="02020603050405020304" pitchFamily="18" charset="0"/>
                <a:cs typeface="Times New Roman" panose="02020603050405020304" pitchFamily="18" charset="0"/>
              </a:rPr>
              <a:t>BY MARYLYNN MCCORKLE, BLAYNE ADAMS AND RAFE EDWARD TRICKEY, JR.</a:t>
            </a:r>
          </a:p>
          <a:p>
            <a:r>
              <a:rPr lang="en-US" sz="1200" b="1" dirty="0">
                <a:latin typeface="Times New Roman" panose="02020603050405020304" pitchFamily="18" charset="0"/>
                <a:cs typeface="Times New Roman" panose="02020603050405020304" pitchFamily="18" charset="0"/>
              </a:rPr>
              <a:t>SEPTEMBER 7, 2023, OCTOBER 5, 2023 AND DECEMBER 7, 2023</a:t>
            </a:r>
          </a:p>
        </p:txBody>
      </p:sp>
      <p:sp>
        <p:nvSpPr>
          <p:cNvPr id="5" name="Rectangle 4">
            <a:extLst>
              <a:ext uri="{FF2B5EF4-FFF2-40B4-BE49-F238E27FC236}">
                <a16:creationId xmlns:a16="http://schemas.microsoft.com/office/drawing/2014/main" id="{D920C87B-FC3B-4358-A268-902D63368A69}"/>
              </a:ext>
            </a:extLst>
          </p:cNvPr>
          <p:cNvSpPr/>
          <p:nvPr/>
        </p:nvSpPr>
        <p:spPr>
          <a:xfrm>
            <a:off x="2597746" y="5186625"/>
            <a:ext cx="6814494" cy="369332"/>
          </a:xfrm>
          <a:prstGeom prst="rect">
            <a:avLst/>
          </a:prstGeom>
        </p:spPr>
        <p:txBody>
          <a:bodyPr wrap="none">
            <a:spAutoFit/>
          </a:bodyPr>
          <a:lstStyle/>
          <a:p>
            <a:r>
              <a:rPr lang="en-US" sz="1200" b="1" i="1" dirty="0">
                <a:latin typeface="Times New Roman" panose="02020603050405020304" pitchFamily="18" charset="0"/>
                <a:ea typeface="Calibri" panose="020F0502020204030204" pitchFamily="34" charset="0"/>
                <a:cs typeface="Times New Roman" panose="02020603050405020304" pitchFamily="18" charset="0"/>
              </a:rPr>
              <a:t>In</a:t>
            </a:r>
            <a:r>
              <a:rPr lang="en-US" sz="1200" b="1" i="1" dirty="0">
                <a:effectLst/>
                <a:latin typeface="Times New Roman" panose="02020603050405020304" pitchFamily="18" charset="0"/>
                <a:ea typeface="Calibri" panose="020F0502020204030204" pitchFamily="34" charset="0"/>
                <a:cs typeface="Times New Roman" panose="02020603050405020304" pitchFamily="18" charset="0"/>
              </a:rPr>
              <a:t>tentionally Addressing Systemic </a:t>
            </a:r>
            <a:r>
              <a:rPr lang="en-US" sz="1200" b="1" i="1" dirty="0">
                <a:latin typeface="Times New Roman" panose="02020603050405020304" pitchFamily="18" charset="0"/>
                <a:ea typeface="Calibri" panose="020F0502020204030204" pitchFamily="34" charset="0"/>
                <a:cs typeface="Times New Roman" panose="02020603050405020304" pitchFamily="18" charset="0"/>
              </a:rPr>
              <a:t>R</a:t>
            </a:r>
            <a:r>
              <a:rPr lang="en-US" sz="1200" b="1" i="1" dirty="0">
                <a:effectLst/>
                <a:latin typeface="Times New Roman" panose="02020603050405020304" pitchFamily="18" charset="0"/>
                <a:ea typeface="Calibri" panose="020F0502020204030204" pitchFamily="34" charset="0"/>
                <a:cs typeface="Times New Roman" panose="02020603050405020304" pitchFamily="18" charset="0"/>
              </a:rPr>
              <a:t>acism and Equity Through Education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i="1" dirty="0">
                <a:effectLst/>
                <a:latin typeface="Times New Roman" panose="02020603050405020304" pitchFamily="18" charset="0"/>
                <a:ea typeface="Calibri" panose="020F0502020204030204" pitchFamily="34" charset="0"/>
                <a:cs typeface="Times New Roman" panose="02020603050405020304" pitchFamily="18" charset="0"/>
              </a:rPr>
              <a:t>Advocacy and Social Action </a:t>
            </a:r>
            <a:endParaRPr lang="en-US" sz="1200" i="1" dirty="0">
              <a:latin typeface="Times New Roman" panose="02020603050405020304" pitchFamily="18" charset="0"/>
              <a:cs typeface="Times New Roman" panose="02020603050405020304" pitchFamily="18" charset="0"/>
            </a:endParaRPr>
          </a:p>
        </p:txBody>
      </p:sp>
      <p:pic>
        <p:nvPicPr>
          <p:cNvPr id="4" name="image1.png" descr="ARS LOGO 3">
            <a:extLst>
              <a:ext uri="{FF2B5EF4-FFF2-40B4-BE49-F238E27FC236}">
                <a16:creationId xmlns:a16="http://schemas.microsoft.com/office/drawing/2014/main" id="{57CF0443-C22F-4C4A-E740-1FDE1B9B7096}"/>
              </a:ext>
            </a:extLst>
          </p:cNvPr>
          <p:cNvPicPr/>
          <p:nvPr/>
        </p:nvPicPr>
        <p:blipFill>
          <a:blip r:embed="rId3"/>
          <a:srcRect/>
          <a:stretch>
            <a:fillRect/>
          </a:stretch>
        </p:blipFill>
        <p:spPr>
          <a:xfrm>
            <a:off x="2914096" y="2610193"/>
            <a:ext cx="6198976" cy="1813036"/>
          </a:xfrm>
          <a:prstGeom prst="rect">
            <a:avLst/>
          </a:prstGeom>
          <a:ln/>
        </p:spPr>
      </p:pic>
      <p:pic>
        <p:nvPicPr>
          <p:cNvPr id="6" name="Picture 5" descr="Logo&#10;&#10;Description automatically generated">
            <a:extLst>
              <a:ext uri="{FF2B5EF4-FFF2-40B4-BE49-F238E27FC236}">
                <a16:creationId xmlns:a16="http://schemas.microsoft.com/office/drawing/2014/main" id="{0E4B1662-6B43-72F7-F2A4-6EE62540436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35444" y="4505374"/>
            <a:ext cx="1403416" cy="926140"/>
          </a:xfrm>
          <a:prstGeom prst="rect">
            <a:avLst/>
          </a:prstGeom>
          <a:noFill/>
          <a:ln>
            <a:noFill/>
          </a:ln>
        </p:spPr>
      </p:pic>
      <p:pic>
        <p:nvPicPr>
          <p:cNvPr id="9" name="Picture 8">
            <a:extLst>
              <a:ext uri="{FF2B5EF4-FFF2-40B4-BE49-F238E27FC236}">
                <a16:creationId xmlns:a16="http://schemas.microsoft.com/office/drawing/2014/main" id="{C40F2E14-C99E-D46D-506B-8FD07A2D65DE}"/>
              </a:ext>
            </a:extLst>
          </p:cNvPr>
          <p:cNvPicPr>
            <a:picLocks noChangeAspect="1"/>
          </p:cNvPicPr>
          <p:nvPr/>
        </p:nvPicPr>
        <p:blipFill>
          <a:blip r:embed="rId5"/>
          <a:stretch>
            <a:fillRect/>
          </a:stretch>
        </p:blipFill>
        <p:spPr>
          <a:xfrm>
            <a:off x="1253140" y="4384004"/>
            <a:ext cx="1016134" cy="1047510"/>
          </a:xfrm>
          <a:prstGeom prst="rect">
            <a:avLst/>
          </a:prstGeom>
        </p:spPr>
      </p:pic>
    </p:spTree>
    <p:extLst>
      <p:ext uri="{BB962C8B-B14F-4D97-AF65-F5344CB8AC3E}">
        <p14:creationId xmlns:p14="http://schemas.microsoft.com/office/powerpoint/2010/main" val="2120143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r>
              <a:rPr lang="en-US" sz="4800" b="1" i="1" baseline="30000" dirty="0">
                <a:latin typeface="Times New Roman" panose="02020603050405020304" pitchFamily="18" charset="0"/>
                <a:cs typeface="Times New Roman" panose="02020603050405020304" pitchFamily="18" charset="0"/>
              </a:rPr>
              <a:t>Housing Segregation and Unjust Property Takings </a:t>
            </a:r>
            <a:r>
              <a:rPr lang="en-US" sz="4800" b="1" baseline="30000" dirty="0">
                <a:latin typeface="Times New Roman" panose="02020603050405020304" pitchFamily="18" charset="0"/>
                <a:cs typeface="Times New Roman" panose="02020603050405020304" pitchFamily="18" charset="0"/>
              </a:rPr>
              <a:t>A</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11</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Housing Segregation and Unjust Property Takings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22</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681-688): </a:t>
            </a:r>
          </a:p>
          <a:p>
            <a:pPr marL="228600" indent="-228600">
              <a:lnSpc>
                <a:spcPct val="110000"/>
              </a:lnSpc>
              <a:spcBef>
                <a:spcPts val="0"/>
              </a:spcBef>
              <a:spcAft>
                <a:spcPts val="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Enact Policies Overhauling the Housing Industrial Complex</a:t>
            </a:r>
            <a:endParaRPr lang="en-US" b="1" i="1" kern="100" dirty="0">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Collect Data on Housing Discrimination</a:t>
            </a:r>
          </a:p>
          <a:p>
            <a:pPr marL="914400" indent="-457200">
              <a:lnSpc>
                <a:spcPct val="100000"/>
              </a:lnSpc>
              <a:spcBef>
                <a:spcPts val="0"/>
              </a:spcBef>
              <a:spcAft>
                <a:spcPts val="0"/>
              </a:spcAft>
              <a:buFont typeface="Franklin Gothic Book" panose="020B0503020102020204" pitchFamily="34" charset="0"/>
              <a:buAutoNum type="arabicPeriod"/>
            </a:pPr>
            <a:r>
              <a:rPr lang="en-US" b="1" i="1" dirty="0">
                <a:effectLst/>
                <a:latin typeface="Times New Roman" panose="02020603050405020304" pitchFamily="18" charset="0"/>
                <a:ea typeface="Calibri" panose="020F0502020204030204" pitchFamily="34" charset="0"/>
              </a:rPr>
              <a:t>Provide Anti-Racism Training to Workers in the Housing Field</a:t>
            </a:r>
          </a:p>
          <a:p>
            <a:pPr marL="914400" indent="-457200">
              <a:lnSpc>
                <a:spcPct val="100000"/>
              </a:lnSpc>
              <a:spcBef>
                <a:spcPts val="0"/>
              </a:spcBef>
              <a:spcAft>
                <a:spcPts val="0"/>
              </a:spcAft>
              <a:buFont typeface="Franklin Gothic Book" panose="020B0503020102020204" pitchFamily="34" charset="0"/>
              <a:buAutoNum type="arabicPeriod"/>
            </a:pPr>
            <a:r>
              <a:rPr lang="en-US" b="1" i="1" dirty="0">
                <a:latin typeface="Times New Roman" panose="02020603050405020304" pitchFamily="18" charset="0"/>
                <a:cs typeface="Times New Roman" panose="02020603050405020304" pitchFamily="18" charset="0"/>
              </a:rPr>
              <a:t>Expand Grant Funding to Community-Based Organizations to Increase Home Ownership</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Property Tax Relief to African Americans, Especially Descendants, Living in Formerly Redlined Neighborhoods, Who Purchase or Construct a New Home</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Direct Financial Assistance to Increase Home Ownership Among African Americans, Especially Descendants, Through Shared Appreciation Loans and Subsidized Down Payments, Mortgages, and Homeowner’s Insurance</a:t>
            </a: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C1E06609-6EFB-E63F-4475-A9930C0158BA}"/>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10</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3645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r>
              <a:rPr lang="en-US" sz="4800" b="1" i="1" baseline="30000" dirty="0">
                <a:latin typeface="Times New Roman" panose="02020603050405020304" pitchFamily="18" charset="0"/>
                <a:cs typeface="Times New Roman" panose="02020603050405020304" pitchFamily="18" charset="0"/>
              </a:rPr>
              <a:t>Housing Segregation and Unjust Property Takings B</a:t>
            </a:r>
            <a:endParaRPr lang="en-US" sz="4800" b="1" baseline="30000" dirty="0">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11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Housing Segregation and Unjust Property Takings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22</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681-688): </a:t>
            </a:r>
          </a:p>
          <a:p>
            <a:pPr marL="228600" indent="-228600">
              <a:lnSpc>
                <a:spcPct val="110000"/>
              </a:lnSpc>
              <a:spcBef>
                <a:spcPts val="0"/>
              </a:spcBef>
              <a:spcAft>
                <a:spcPts val="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7"/>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Require State Review and Approval of All Residential Land Use Ordinances Enacted by Historically and Currently Segregated Cities and Counties</a:t>
            </a:r>
          </a:p>
          <a:p>
            <a:pPr marL="914400" indent="-457200">
              <a:lnSpc>
                <a:spcPct val="100000"/>
              </a:lnSpc>
              <a:spcBef>
                <a:spcPts val="0"/>
              </a:spcBef>
              <a:spcAft>
                <a:spcPts val="0"/>
              </a:spcAft>
              <a:buFont typeface="Franklin Gothic Book" panose="020B0503020102020204" pitchFamily="34" charset="0"/>
              <a:buAutoNum type="arabicPeriod" startAt="7"/>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Repeal Crime-Free Housing Policies</a:t>
            </a:r>
          </a:p>
          <a:p>
            <a:pPr marL="914400" indent="-457200">
              <a:lnSpc>
                <a:spcPct val="100000"/>
              </a:lnSpc>
              <a:spcBef>
                <a:spcPts val="0"/>
              </a:spcBef>
              <a:spcAft>
                <a:spcPts val="0"/>
              </a:spcAft>
              <a:buFont typeface="Franklin Gothic Book" panose="020B0503020102020204" pitchFamily="34" charset="0"/>
              <a:buAutoNum type="arabicPeriod" startAt="7"/>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Increase Affordable Housing for African American Californians</a:t>
            </a:r>
          </a:p>
          <a:p>
            <a:pPr marL="914400" indent="-457200">
              <a:lnSpc>
                <a:spcPct val="100000"/>
              </a:lnSpc>
              <a:spcBef>
                <a:spcPts val="0"/>
              </a:spcBef>
              <a:spcAft>
                <a:spcPts val="0"/>
              </a:spcAft>
              <a:buFont typeface="Franklin Gothic Book" panose="020B0503020102020204" pitchFamily="34" charset="0"/>
              <a:buAutoNum type="arabicPeriod" startAt="7"/>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Restitution for Racially Motivated Takings</a:t>
            </a:r>
          </a:p>
          <a:p>
            <a:pPr marL="914400" indent="-457200">
              <a:lnSpc>
                <a:spcPct val="100000"/>
              </a:lnSpc>
              <a:spcBef>
                <a:spcPts val="0"/>
              </a:spcBef>
              <a:spcAft>
                <a:spcPts val="0"/>
              </a:spcAft>
              <a:buFont typeface="Franklin Gothic Book" panose="020B0503020102020204" pitchFamily="34" charset="0"/>
              <a:buAutoNum type="arabicPeriod" startAt="7"/>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a Right to Return for Displaced African American Californians</a:t>
            </a:r>
          </a:p>
          <a:p>
            <a:pPr marL="914400" indent="-457200">
              <a:lnSpc>
                <a:spcPct val="100000"/>
              </a:lnSpc>
              <a:spcBef>
                <a:spcPts val="0"/>
              </a:spcBef>
              <a:spcAft>
                <a:spcPts val="0"/>
              </a:spcAft>
              <a:buFont typeface="Franklin Gothic Book" panose="020B0503020102020204" pitchFamily="34" charset="0"/>
              <a:buAutoNum type="arabicPeriod" startAt="7"/>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7"/>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7"/>
            </a:pPr>
            <a:endParaRPr lang="en-US" b="1" i="1" kern="100" dirty="0">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2258ADF0-A4C6-9BE7-E90D-AA73F3A55B4E}"/>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3681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Separate and Unequal Education </a:t>
            </a:r>
            <a:r>
              <a:rPr lang="en-US" sz="4800" b="1" baseline="30000" dirty="0">
                <a:latin typeface="Times New Roman" panose="02020603050405020304" pitchFamily="18" charset="0"/>
                <a:cs typeface="Times New Roman" panose="02020603050405020304" pitchFamily="18" charset="0"/>
              </a:rPr>
              <a:t>A</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a:noFill/>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16</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Separate and Unequal Education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23</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692-704): </a:t>
            </a:r>
          </a:p>
          <a:p>
            <a:pPr marL="228600" indent="-228600">
              <a:lnSpc>
                <a:spcPct val="110000"/>
              </a:lnSpc>
              <a:spcBef>
                <a:spcPts val="0"/>
              </a:spcBef>
              <a:spcAft>
                <a:spcPts val="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Increase Funding to Schools to Address Racial Disparities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Fund Grants to Local Educational Agencies to Address the COVID-19 Pandemic’s Impacts on Preexisting Racial Disparities in Education</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Implement Systematic Review of School Discipline Data</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Improve Access to Educational Opportunities for All Incarcerated People</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Adopt Mandatory Curriculum for Teacher Credentialing and Trainings for School Personnel and Grants for Teachers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Employ Proven Strategies to Recruit African American Teachers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Require that Curriculum at All Levels Be Inclusive and Free of Bias</a:t>
            </a:r>
          </a:p>
          <a:p>
            <a:pPr marL="914400" indent="-457200">
              <a:lnSpc>
                <a:spcPct val="100000"/>
              </a:lnSpc>
              <a:spcBef>
                <a:spcPts val="0"/>
              </a:spcBef>
              <a:spcAft>
                <a:spcPts val="0"/>
              </a:spcAft>
              <a:buFont typeface="Franklin Gothic Book" panose="020B0503020102020204" pitchFamily="34" charset="0"/>
              <a:buAutoNum type="arabicPeriod"/>
            </a:pPr>
            <a:r>
              <a:rPr lang="en-US" b="1" i="1" dirty="0">
                <a:latin typeface="Times New Roman" panose="02020603050405020304" pitchFamily="18" charset="0"/>
                <a:cs typeface="Times New Roman" panose="02020603050405020304" pitchFamily="18" charset="0"/>
              </a:rPr>
              <a:t>Advance the Timeline for Ethnic Studies Classes</a:t>
            </a: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593B23DA-2D62-DB8C-C394-F47E46D9B61A}"/>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12</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279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Separate and Unequal Education B</a:t>
            </a:r>
            <a:endParaRPr lang="en-US" sz="4800" b="1" baseline="30000" dirty="0">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16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Separate and Unequal Education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23</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692-704): </a:t>
            </a:r>
          </a:p>
          <a:p>
            <a:pPr marL="0" indent="0">
              <a:lnSpc>
                <a:spcPct val="110000"/>
              </a:lnSpc>
              <a:spcBef>
                <a:spcPts val="0"/>
              </a:spcBef>
              <a:spcAft>
                <a:spcPts val="0"/>
              </a:spcAft>
              <a:buNone/>
            </a:pPr>
            <a:endPar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startAt="9"/>
            </a:pPr>
            <a:r>
              <a:rPr lang="en-US" b="1" i="1" kern="100" dirty="0">
                <a:latin typeface="Times New Roman" panose="02020603050405020304" pitchFamily="18" charset="0"/>
                <a:ea typeface="Calibri" panose="020F0502020204030204" pitchFamily="34" charset="0"/>
                <a:cs typeface="Times New Roman" panose="02020603050405020304" pitchFamily="18" charset="0"/>
              </a:rPr>
              <a:t>Adop</a:t>
            </a: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t a K-12 Black Studies Curriculum</a:t>
            </a:r>
          </a:p>
          <a:p>
            <a:pPr marL="800100" indent="-342900">
              <a:lnSpc>
                <a:spcPct val="100000"/>
              </a:lnSpc>
              <a:spcBef>
                <a:spcPts val="0"/>
              </a:spcBef>
              <a:spcAft>
                <a:spcPts val="0"/>
              </a:spcAft>
              <a:buAutoNum type="arabicPeriod" startAt="9"/>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Adopt the Freedom School Summer Program</a:t>
            </a:r>
          </a:p>
          <a:p>
            <a:pPr marL="800100" indent="-342900">
              <a:lnSpc>
                <a:spcPct val="100000"/>
              </a:lnSpc>
              <a:spcBef>
                <a:spcPts val="0"/>
              </a:spcBef>
              <a:spcAft>
                <a:spcPts val="0"/>
              </a:spcAft>
              <a:buAutoNum type="arabicPeriod" startAt="9"/>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Reduce Racial Disparities in the STEM Fields for African American Students</a:t>
            </a:r>
          </a:p>
          <a:p>
            <a:pPr marL="800100" indent="-342900">
              <a:lnSpc>
                <a:spcPct val="100000"/>
              </a:lnSpc>
              <a:spcBef>
                <a:spcPts val="0"/>
              </a:spcBef>
              <a:spcAft>
                <a:spcPts val="0"/>
              </a:spcAft>
              <a:buAutoNum type="arabicPeriod" startAt="9"/>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Expand Access to Career Technical Education for Descendants</a:t>
            </a:r>
          </a:p>
          <a:p>
            <a:pPr marL="800100" indent="-342900">
              <a:lnSpc>
                <a:spcPct val="100000"/>
              </a:lnSpc>
              <a:spcBef>
                <a:spcPts val="0"/>
              </a:spcBef>
              <a:spcAft>
                <a:spcPts val="0"/>
              </a:spcAft>
              <a:buAutoNum type="arabicPeriod" startAt="9"/>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Improve Access to Public Schools</a:t>
            </a:r>
          </a:p>
          <a:p>
            <a:pPr marL="800100" indent="-342900">
              <a:lnSpc>
                <a:spcPct val="100000"/>
              </a:lnSpc>
              <a:spcBef>
                <a:spcPts val="0"/>
              </a:spcBef>
              <a:spcAft>
                <a:spcPts val="0"/>
              </a:spcAft>
              <a:buAutoNum type="arabicPeriod" startAt="9"/>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Fund Free Tuition to California Public Colleges and Universities</a:t>
            </a:r>
          </a:p>
          <a:p>
            <a:pPr marL="800100" indent="-342900">
              <a:lnSpc>
                <a:spcPct val="100000"/>
              </a:lnSpc>
              <a:spcBef>
                <a:spcPts val="0"/>
              </a:spcBef>
              <a:spcAft>
                <a:spcPts val="0"/>
              </a:spcAft>
              <a:buAutoNum type="arabicPeriod" startAt="9"/>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Eliminate Standardized Testing for Admission to Graduate Programs in the University of California and California State University Systems</a:t>
            </a:r>
          </a:p>
          <a:p>
            <a:pPr marL="800100" indent="-342900">
              <a:lnSpc>
                <a:spcPct val="100000"/>
              </a:lnSpc>
              <a:spcBef>
                <a:spcPts val="0"/>
              </a:spcBef>
              <a:spcAft>
                <a:spcPts val="0"/>
              </a:spcAft>
              <a:buAutoNum type="arabicPeriod" startAt="9"/>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Identify and Eliminate Racial Bias and Discrimination in Statewide K-12 Proficiency Assessments</a:t>
            </a: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BB543F06-17FC-94E4-739C-5312052AE2AA}"/>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13</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470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Racism in Environment and Infrastructure</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seven</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Racism in Environment and Infrastructure</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24</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712</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-714): </a:t>
            </a:r>
          </a:p>
          <a:p>
            <a:pPr marL="228600" indent="-228600">
              <a:lnSpc>
                <a:spcPct val="110000"/>
              </a:lnSpc>
              <a:spcBef>
                <a:spcPts val="0"/>
              </a:spcBef>
              <a:spcAft>
                <a:spcPts val="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Increase Greenspace Access and Recreation Opportunities in African American Communities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Test for and Eliminate Toxicity in Descendant Communities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Increase Trees in Redlined and Descendant Communities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Develop Climate Resilience Hubs in Redlined and Descendant Communities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Remove Lead in Drinking Water</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Prevent Highway Expansion and Mitigate Transportation Pollution</a:t>
            </a:r>
          </a:p>
          <a:p>
            <a:pPr marL="914400" indent="-457200">
              <a:lnSpc>
                <a:spcPct val="100000"/>
              </a:lnSpc>
              <a:spcBef>
                <a:spcPts val="0"/>
              </a:spcBef>
              <a:spcAft>
                <a:spcPts val="0"/>
              </a:spcAft>
              <a:buFont typeface="Franklin Gothic Book" panose="020B0503020102020204" pitchFamily="34" charset="0"/>
              <a:buAutoNum type="arabicPeriod"/>
            </a:pPr>
            <a:r>
              <a:rPr lang="en-US" b="1" i="1" dirty="0">
                <a:effectLst/>
                <a:latin typeface="Times New Roman" panose="02020603050405020304" pitchFamily="18" charset="0"/>
                <a:ea typeface="Calibri" panose="020F0502020204030204" pitchFamily="34" charset="0"/>
              </a:rPr>
              <a:t>Address Food Injustice (see </a:t>
            </a:r>
            <a:r>
              <a:rPr lang="en-US" b="1" i="1" dirty="0">
                <a:solidFill>
                  <a:srgbClr val="7030A0"/>
                </a:solidFill>
                <a:latin typeface="Times New Roman" panose="02020603050405020304" pitchFamily="18" charset="0"/>
                <a:ea typeface="Calibri" panose="020F0502020204030204" pitchFamily="34" charset="0"/>
                <a:hlinkClick r:id="rId4"/>
              </a:rPr>
              <a:t>Chapter 29</a:t>
            </a:r>
            <a:r>
              <a:rPr lang="en-US" b="1" i="1" dirty="0">
                <a:solidFill>
                  <a:srgbClr val="7030A0"/>
                </a:solidFill>
                <a:latin typeface="Times New Roman" panose="02020603050405020304" pitchFamily="18" charset="0"/>
                <a:ea typeface="Calibri" panose="020F0502020204030204" pitchFamily="34" charset="0"/>
              </a:rPr>
              <a:t> </a:t>
            </a:r>
            <a:r>
              <a:rPr lang="en-US" b="1" i="1" dirty="0">
                <a:effectLst/>
                <a:latin typeface="Times New Roman" panose="02020603050405020304" pitchFamily="18" charset="0"/>
                <a:ea typeface="Calibri" panose="020F0502020204030204" pitchFamily="34" charset="0"/>
              </a:rPr>
              <a:t>for the text of this recommendation)</a:t>
            </a: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B71861DE-E854-C5CE-6F1C-38C3D93AF705}"/>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14</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447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Pathologizing the African American Family</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lnSpcReduction="10000"/>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eight</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Pathologizing the African American Family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25</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718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-728): </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Reduce and Seek to Eliminate Racial Disparities in the Removal of African American Children from Their Homes and Families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Reduce the Placement of African American Children in Foster Care and Increase Kinship Placements for African American Children</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Establish and Fund Early Intervention Programs that Address Intimate Partner Violence (IPV) Within the African American Community</a:t>
            </a:r>
          </a:p>
          <a:p>
            <a:pPr marL="914400" indent="-457200">
              <a:lnSpc>
                <a:spcPct val="100000"/>
              </a:lnSpc>
              <a:spcBef>
                <a:spcPts val="0"/>
              </a:spcBef>
              <a:spcAft>
                <a:spcPts val="0"/>
              </a:spcAft>
              <a:buFont typeface="Franklin Gothic Book" panose="020B0503020102020204" pitchFamily="34" charset="0"/>
              <a:buAutoNum type="arabicPeriod"/>
            </a:pPr>
            <a:r>
              <a:rPr lang="en-US" b="1" i="1" dirty="0">
                <a:effectLst/>
                <a:latin typeface="Times New Roman" panose="02020603050405020304" pitchFamily="18" charset="0"/>
                <a:ea typeface="Calibri" panose="020F0502020204030204" pitchFamily="34" charset="0"/>
              </a:rPr>
              <a:t>Eliminate Interest on Past-Due Child Support and Eliminate Back Child Support Debt</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Eliminate or Reduce Charges for Phone Calls from Detention Facilities Located Within the State of California</a:t>
            </a:r>
          </a:p>
          <a:p>
            <a:pPr marL="914400" indent="-457200">
              <a:lnSpc>
                <a:spcPct val="110000"/>
              </a:lnSpc>
              <a:spcBef>
                <a:spcPts val="0"/>
              </a:spcBef>
              <a:spcAft>
                <a:spcPts val="0"/>
              </a:spcAft>
              <a:buFont typeface="Franklin Gothic Book" panose="020B0503020102020204" pitchFamily="34" charset="0"/>
              <a:buAutoNum type="arabicPeriod"/>
            </a:pPr>
            <a:r>
              <a:rPr lang="en-US" b="1" i="1" dirty="0">
                <a:latin typeface="Times New Roman" panose="02020603050405020304" pitchFamily="18" charset="0"/>
                <a:cs typeface="Times New Roman" panose="02020603050405020304" pitchFamily="18" charset="0"/>
              </a:rPr>
              <a:t>Address Disproportionate Homelessness Among African American Californians </a:t>
            </a: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latin typeface="Times New Roman" panose="02020603050405020304" pitchFamily="18" charset="0"/>
                <a:ea typeface="Calibri" panose="020F0502020204030204" pitchFamily="34" charset="0"/>
                <a:cs typeface="Times New Roman" panose="02020603050405020304" pitchFamily="18" charset="0"/>
              </a:rPr>
              <a:t>Address Disparities and Discrimination Associated with Substance Use Recovery Services</a:t>
            </a:r>
          </a:p>
          <a:p>
            <a:pPr marL="914400" indent="-457200">
              <a:lnSpc>
                <a:spcPct val="110000"/>
              </a:lnSpc>
              <a:spcBef>
                <a:spcPts val="0"/>
              </a:spcBef>
              <a:spcAft>
                <a:spcPts val="0"/>
              </a:spcAft>
              <a:buFont typeface="Franklin Gothic Book" panose="020B0503020102020204" pitchFamily="34" charset="0"/>
              <a:buAutoNum type="arabicPeriod"/>
            </a:pPr>
            <a:r>
              <a:rPr lang="en-US" b="1" i="1" kern="100" dirty="0">
                <a:latin typeface="Times New Roman" panose="02020603050405020304" pitchFamily="18" charset="0"/>
                <a:ea typeface="Calibri" panose="020F0502020204030204" pitchFamily="34" charset="0"/>
                <a:cs typeface="Times New Roman" panose="02020603050405020304" pitchFamily="18" charset="0"/>
              </a:rPr>
              <a:t>End the Under-Protection of African American Women and Girls</a:t>
            </a: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73F7772A-BC60-0CAB-B7FC-2D3694257770}"/>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15</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6889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Control Over Creative, Cultural and Intellectual Life</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lnSpcReduction="10000"/>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five</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Control Over Creative, Cultural and Intellectual Life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26</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735</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-737): </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State Funding to African Americans to Address Disparities in Compensation Among Athletes in the University of California and California State University System and Funding to Support African American Athletes in Capitalizing on their Names, Images, and Likenesses and Intellectual Property</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Prohibit Discrimination Based on Natural and Protective Hair Styles in All Competitive Sports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Identify and Remove Monuments, Plaques, State Markers, and Memorials Memorializing and Preserving Confederate Culture; Erect Monuments, Plaques, and Memorials Memorializing and Preserving the Reconstruction Era and the African American Community</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Funding to the Proposed California American Freedmen Affairs Agency, Specifically for Creative, Cultural, and Intellectual Life</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Eliminate the California Department of Corrections and Rehabilitation’s Practice of Banning Books</a:t>
            </a: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74F0A56B-DFFC-82EA-53EF-4ECC2A2FC922}"/>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16</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7763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Stolen Labor and Hindered Opportunity</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nine</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Stolen Labor and Hindered Opportunity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27</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740</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-744): </a:t>
            </a:r>
          </a:p>
          <a:p>
            <a:pPr marL="228600" indent="-228600">
              <a:lnSpc>
                <a:spcPct val="110000"/>
              </a:lnSpc>
              <a:spcBef>
                <a:spcPts val="0"/>
              </a:spcBef>
              <a:spcAft>
                <a:spcPts val="0"/>
              </a:spcAft>
            </a:pPr>
            <a:endPar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Create Greater Transparency in Gubernatorial Appointments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Guaranteed Income Program for Descendants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Eliminate Barriers to Licensure for People with Criminal Records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Transform the Minimum Wage Back into a Living Wage</a:t>
            </a:r>
          </a:p>
          <a:p>
            <a:pPr marL="914400" indent="-457200">
              <a:lnSpc>
                <a:spcPct val="100000"/>
              </a:lnSpc>
              <a:spcBef>
                <a:spcPts val="0"/>
              </a:spcBef>
              <a:spcAft>
                <a:spcPts val="0"/>
              </a:spcAft>
              <a:buFont typeface="Franklin Gothic Book" panose="020B0503020102020204" pitchFamily="34" charset="0"/>
              <a:buAutoNum type="arabicPeriod"/>
            </a:pPr>
            <a:r>
              <a:rPr lang="en-US" b="1" i="1" dirty="0">
                <a:effectLst/>
                <a:latin typeface="Times New Roman" panose="02020603050405020304" pitchFamily="18" charset="0"/>
                <a:ea typeface="Calibri" panose="020F0502020204030204" pitchFamily="34" charset="0"/>
              </a:rPr>
              <a:t>Advance Pay Equity Through Employment Transparency and Equity in Hiring and Promotion</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Create and Fund Professional Career Training</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Create or Fund Apprenticeship Grant Programs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Fund African American Businesses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Fund African American Banks</a:t>
            </a: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dirty="0">
              <a:effectLst/>
              <a:latin typeface="Times New Roman" panose="02020603050405020304" pitchFamily="18" charset="0"/>
              <a:ea typeface="Calibri" panose="020F0502020204030204" pitchFamily="34"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1AFD761A-B26B-F7FB-5EF1-7C59F584EA16}"/>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17</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0071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The Unjust Legal System </a:t>
            </a:r>
            <a:r>
              <a:rPr lang="en-US" sz="4800" b="1" baseline="30000" dirty="0">
                <a:latin typeface="Times New Roman" panose="02020603050405020304" pitchFamily="18" charset="0"/>
                <a:cs typeface="Times New Roman" panose="02020603050405020304" pitchFamily="18" charset="0"/>
              </a:rPr>
              <a:t>A</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21</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 Unjust Legal Syste</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748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-758): </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Allocate Funds to Remedy Harms and Promote Opportunity</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Eliminate Barriers for African American Prospective Attorneys by Funding Legal Education and Ending Discriminatory Gatekeeping at the State Bar</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Prohibit Cash Bail and Mandate that Those Who Are Acquitted or Exonerated be Reimbursed by the Entity or Entities at Fault</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Enact Enforceable Legislation with Penalties that Dismantles the School to Prison Pipeline and Decriminalizes the Youth Justice System</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Amend the Penal Code to Clarify and Confirm Decriminalization of Transit and Other Public Disorder Offenses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Amend the Penal Code to Shift Public Disorder Infractions and Low-Level Crimes Outside of Law Enforcement Jurisdiction</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Prohibit Pretextual Traffic and Pedestrian Stops, Probation Inquiries, and Consent-Only Searches</a:t>
            </a: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dirty="0">
              <a:effectLst/>
              <a:latin typeface="Times New Roman" panose="02020603050405020304" pitchFamily="18" charset="0"/>
              <a:ea typeface="Calibri" panose="020F0502020204030204" pitchFamily="34"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399561A8-2792-878F-D0A8-6E85DB8C1398}"/>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18</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006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The Unjust Legal System </a:t>
            </a:r>
            <a:r>
              <a:rPr lang="en-US" sz="4800" b="1" baseline="30000" dirty="0">
                <a:latin typeface="Times New Roman" panose="02020603050405020304" pitchFamily="18" charset="0"/>
                <a:cs typeface="Times New Roman" panose="02020603050405020304" pitchFamily="18" charset="0"/>
              </a:rPr>
              <a:t>B</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21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 Unjust Legal Syste</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748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-758): </a:t>
            </a:r>
          </a:p>
          <a:p>
            <a:pPr marL="228600" indent="-228600">
              <a:lnSpc>
                <a:spcPct val="110000"/>
              </a:lnSpc>
              <a:spcBef>
                <a:spcPts val="0"/>
              </a:spcBef>
              <a:spcAft>
                <a:spcPts val="0"/>
              </a:spcAft>
            </a:pPr>
            <a:endPar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Mandate Policies and Training on Bias-Free Policing</a:t>
            </a:r>
          </a:p>
          <a:p>
            <a:pPr marL="914400" indent="-457200">
              <a:lnSpc>
                <a:spcPct val="100000"/>
              </a:lnSpc>
              <a:spcBef>
                <a:spcPts val="0"/>
              </a:spcBef>
              <a:spcAft>
                <a:spcPts val="0"/>
              </a:spcAft>
              <a:buAutoNum type="arabicPeriod" startAt="8"/>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Enact Legislation that Requires the Department of Justice to Promulgate Model Law Enforcement Policies Designed to Prevent Racial Disparities in Policing</a:t>
            </a:r>
          </a:p>
          <a:p>
            <a:pPr marL="914400" indent="-457200">
              <a:lnSpc>
                <a:spcPct val="100000"/>
              </a:lnSpc>
              <a:spcBef>
                <a:spcPts val="0"/>
              </a:spcBef>
              <a:spcAft>
                <a:spcPts val="0"/>
              </a:spcAft>
              <a:buFont typeface="Franklin Gothic Book" panose="020B0503020102020204" pitchFamily="34" charset="0"/>
              <a:buAutoNum type="arabicPeriod" startAt="8"/>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Repeal Three Strikes Sentencing</a:t>
            </a:r>
          </a:p>
          <a:p>
            <a:pPr marL="914400" indent="-457200">
              <a:lnSpc>
                <a:spcPct val="100000"/>
              </a:lnSpc>
              <a:spcBef>
                <a:spcPts val="0"/>
              </a:spcBef>
              <a:spcAft>
                <a:spcPts val="0"/>
              </a:spcAft>
              <a:buFont typeface="Franklin Gothic Book" panose="020B0503020102020204" pitchFamily="34" charset="0"/>
              <a:buAutoNum type="arabicPeriod" startAt="8"/>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Abolish the Death Penalty (see </a:t>
            </a:r>
            <a:r>
              <a:rPr lang="en-US"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19 </a:t>
            </a: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8"/>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Strengthen and Expand the Racial Justice Act</a:t>
            </a:r>
          </a:p>
          <a:p>
            <a:pPr marL="914400" indent="-457200">
              <a:lnSpc>
                <a:spcPct val="100000"/>
              </a:lnSpc>
              <a:spcBef>
                <a:spcPts val="0"/>
              </a:spcBef>
              <a:spcAft>
                <a:spcPts val="0"/>
              </a:spcAft>
              <a:buFont typeface="Franklin Gothic Book" panose="020B0503020102020204" pitchFamily="34" charset="0"/>
              <a:buAutoNum type="arabicPeriod" startAt="8"/>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Assess and Remedy Racially Biased Treatment of African American Adults and Juveniles in Custody in County Jails, State Prisons, Juvenile Halls, and Youth Camps</a:t>
            </a:r>
          </a:p>
          <a:p>
            <a:pPr marL="914400" indent="-457200">
              <a:lnSpc>
                <a:spcPct val="100000"/>
              </a:lnSpc>
              <a:spcBef>
                <a:spcPts val="0"/>
              </a:spcBef>
              <a:spcAft>
                <a:spcPts val="0"/>
              </a:spcAft>
              <a:buFont typeface="Franklin Gothic Book" panose="020B0503020102020204" pitchFamily="34" charset="0"/>
              <a:buAutoNum type="arabicPeriod" startAt="8"/>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Accelerate Scheduled Closures of Identified California State Prisons and Close Ten Prisons Over the Next Five Years, with Financial Savings Redirected to the California American Freedmen Affairs Agency</a:t>
            </a:r>
          </a:p>
          <a:p>
            <a:pPr marL="914400" indent="-457200">
              <a:lnSpc>
                <a:spcPct val="100000"/>
              </a:lnSpc>
              <a:spcBef>
                <a:spcPts val="0"/>
              </a:spcBef>
              <a:spcAft>
                <a:spcPts val="0"/>
              </a:spcAft>
              <a:buFont typeface="Franklin Gothic Book" panose="020B0503020102020204" pitchFamily="34" charset="0"/>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dirty="0">
              <a:effectLst/>
              <a:latin typeface="Times New Roman" panose="02020603050405020304" pitchFamily="18" charset="0"/>
              <a:ea typeface="Calibri" panose="020F0502020204030204" pitchFamily="34"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55CE6B26-2044-6539-9D5F-D700B8366262}"/>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19</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878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498765"/>
            <a:ext cx="9601200" cy="817418"/>
          </a:xfrm>
        </p:spPr>
        <p:txBody>
          <a:bodyPr>
            <a:noAutofit/>
          </a:bodyPr>
          <a:lstStyle/>
          <a:p>
            <a:br>
              <a:rPr lang="en-US" sz="4800" b="1" baseline="30000" dirty="0">
                <a:latin typeface="Times New Roman" panose="02020603050405020304" pitchFamily="18" charset="0"/>
                <a:cs typeface="Times New Roman" panose="02020603050405020304" pitchFamily="18" charset="0"/>
              </a:rPr>
            </a:br>
            <a:r>
              <a:rPr lang="en-US" sz="4800" b="1" baseline="30000" dirty="0">
                <a:latin typeface="Times New Roman" panose="02020603050405020304" pitchFamily="18" charset="0"/>
                <a:cs typeface="Times New Roman" panose="02020603050405020304" pitchFamily="18" charset="0"/>
              </a:rPr>
              <a:t>The California Reparations Task Force (CRTF)</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40874"/>
            <a:ext cx="9601200" cy="5237016"/>
          </a:xfrm>
        </p:spPr>
        <p:txBody>
          <a:bodyPr>
            <a:noAutofit/>
          </a:bodyPr>
          <a:lstStyle/>
          <a:p>
            <a:pPr marL="228600" marR="0" indent="-228600">
              <a:lnSpc>
                <a:spcPct val="100000"/>
              </a:lnSpc>
              <a:spcBef>
                <a:spcPts val="0"/>
              </a:spcBef>
              <a:spcAft>
                <a:spcPts val="0"/>
              </a:spcAft>
            </a:pPr>
            <a:r>
              <a:rPr lang="en-US" kern="100" dirty="0">
                <a:solidFill>
                  <a:srgbClr val="000000"/>
                </a:solidFill>
                <a:effectLst/>
                <a:latin typeface="Times New Roman" panose="02020603050405020304" pitchFamily="18" charset="0"/>
                <a:ea typeface="Calibri" panose="020F0502020204030204" pitchFamily="34" charset="0"/>
                <a:cs typeface="MrsEavesXLSerifOT"/>
              </a:rPr>
              <a:t>In 2020, through the enactment of Assembly Bill No. 3121 (AB 3121—full text available </a:t>
            </a:r>
            <a:r>
              <a:rPr lang="en-US" b="1" kern="100" dirty="0">
                <a:solidFill>
                  <a:srgbClr val="7030A0"/>
                </a:solidFill>
                <a:effectLst/>
                <a:latin typeface="Times New Roman" panose="02020603050405020304" pitchFamily="18" charset="0"/>
                <a:ea typeface="Calibri" panose="020F0502020204030204" pitchFamily="34" charset="0"/>
                <a:cs typeface="MrsEavesXLSerifOT"/>
                <a:hlinkClick r:id="rId3">
                  <a:extLst>
                    <a:ext uri="{A12FA001-AC4F-418D-AE19-62706E023703}">
                      <ahyp:hlinkClr xmlns:ahyp="http://schemas.microsoft.com/office/drawing/2018/hyperlinkcolor" val="tx"/>
                    </a:ext>
                  </a:extLst>
                </a:hlinkClick>
              </a:rPr>
              <a:t>here</a:t>
            </a:r>
            <a:r>
              <a:rPr lang="en-US" kern="100" dirty="0">
                <a:solidFill>
                  <a:srgbClr val="000000"/>
                </a:solidFill>
                <a:effectLst/>
                <a:latin typeface="Times New Roman" panose="02020603050405020304" pitchFamily="18" charset="0"/>
                <a:ea typeface="Calibri" panose="020F0502020204030204" pitchFamily="34" charset="0"/>
                <a:cs typeface="MrsEavesXLSerifOT"/>
              </a:rPr>
              <a:t>), California began the process of “</a:t>
            </a:r>
            <a:r>
              <a:rPr lang="en-US" b="1" i="1" kern="100" dirty="0">
                <a:solidFill>
                  <a:srgbClr val="000000"/>
                </a:solidFill>
                <a:effectLst/>
                <a:latin typeface="Times New Roman" panose="02020603050405020304" pitchFamily="18" charset="0"/>
                <a:ea typeface="Calibri" panose="020F0502020204030204" pitchFamily="34" charset="0"/>
                <a:cs typeface="MrsEavesXLSerifOT"/>
              </a:rPr>
              <a:t>addressing its role in accommodating and facilitating slavery, perpetuating the vestiges of enslave­ment, propagating state-sanctioned discrimination, and tolerating persistent, systemic structures of discrimina­tion on living African Americans across its systems of government at the local and state level</a:t>
            </a:r>
            <a:r>
              <a:rPr lang="en-US" kern="100" dirty="0">
                <a:solidFill>
                  <a:srgbClr val="000000"/>
                </a:solidFill>
                <a:effectLst/>
                <a:latin typeface="Times New Roman" panose="02020603050405020304" pitchFamily="18" charset="0"/>
                <a:ea typeface="Calibri" panose="020F0502020204030204" pitchFamily="34" charset="0"/>
                <a:cs typeface="MrsEavesXLSerifOT"/>
              </a:rPr>
              <a:t>.”</a:t>
            </a:r>
          </a:p>
          <a:p>
            <a:pPr marL="0" marR="0" indent="0">
              <a:lnSpc>
                <a:spcPct val="100000"/>
              </a:lnSpc>
              <a:spcBef>
                <a:spcPts val="0"/>
              </a:spcBef>
              <a:spcAft>
                <a:spcPts val="0"/>
              </a:spcAft>
              <a:buNone/>
            </a:pP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marR="0" indent="-228600">
              <a:lnSpc>
                <a:spcPct val="100000"/>
              </a:lnSpc>
              <a:spcBef>
                <a:spcPts val="0"/>
              </a:spcBef>
              <a:spcAft>
                <a:spcPts val="0"/>
              </a:spcAft>
            </a:pPr>
            <a:r>
              <a:rPr lang="en-US" kern="100" dirty="0">
                <a:solidFill>
                  <a:srgbClr val="000000"/>
                </a:solidFill>
                <a:effectLst/>
                <a:latin typeface="Times New Roman" panose="02020603050405020304" pitchFamily="18" charset="0"/>
                <a:ea typeface="Calibri" panose="020F0502020204030204" pitchFamily="34" charset="0"/>
                <a:cs typeface="MrsEavesXLSerifOT"/>
              </a:rPr>
              <a:t>AB 3121 established the Task Force to Study and Develop Reparation Proposals for African Americans with a Special Consideration for African Americans Who are Descendants of Persons Enslaved in the United States (the California Reparations Task Force—CRTF) and directed the CRTF “</a:t>
            </a:r>
            <a:r>
              <a:rPr lang="en-US" b="1" i="1" kern="100" dirty="0">
                <a:solidFill>
                  <a:srgbClr val="000000"/>
                </a:solidFill>
                <a:effectLst/>
                <a:latin typeface="Times New Roman" panose="02020603050405020304" pitchFamily="18" charset="0"/>
                <a:ea typeface="Calibri" panose="020F0502020204030204" pitchFamily="34" charset="0"/>
                <a:cs typeface="MrsEavesXLSerifOT"/>
              </a:rPr>
              <a:t>to study and develop reparation proposals for African Americans</a:t>
            </a:r>
            <a:r>
              <a:rPr lang="en-US" kern="100" dirty="0">
                <a:solidFill>
                  <a:srgbClr val="000000"/>
                </a:solidFill>
                <a:effectLst/>
                <a:latin typeface="Times New Roman" panose="02020603050405020304" pitchFamily="18" charset="0"/>
                <a:ea typeface="Calibri" panose="020F0502020204030204" pitchFamily="34" charset="0"/>
                <a:cs typeface="MrsEavesXLSerifOT"/>
              </a:rPr>
              <a:t>.”</a:t>
            </a:r>
          </a:p>
          <a:p>
            <a:pPr marL="228600" marR="0" indent="-228600">
              <a:lnSpc>
                <a:spcPct val="100000"/>
              </a:lnSpc>
              <a:spcBef>
                <a:spcPts val="0"/>
              </a:spcBef>
              <a:spcAft>
                <a:spcPts val="0"/>
              </a:spcAft>
            </a:pP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marR="0" indent="-228600">
              <a:lnSpc>
                <a:spcPct val="100000"/>
              </a:lnSpc>
              <a:spcBef>
                <a:spcPts val="0"/>
              </a:spcBef>
              <a:spcAft>
                <a:spcPts val="0"/>
              </a:spcAft>
            </a:pPr>
            <a:r>
              <a:rPr lang="en-US" kern="100" dirty="0">
                <a:solidFill>
                  <a:srgbClr val="000000"/>
                </a:solidFill>
                <a:effectLst/>
                <a:latin typeface="Times New Roman" panose="02020603050405020304" pitchFamily="18" charset="0"/>
                <a:ea typeface="Calibri" panose="020F0502020204030204" pitchFamily="34" charset="0"/>
                <a:cs typeface="MrsEavesXLSerifOT"/>
              </a:rPr>
              <a:t>The CRTF’s Final Report (available </a:t>
            </a:r>
            <a:r>
              <a:rPr lang="en-US" b="1" kern="100" dirty="0">
                <a:solidFill>
                  <a:srgbClr val="7030A0"/>
                </a:solidFill>
                <a:latin typeface="Times New Roman" panose="02020603050405020304" pitchFamily="18" charset="0"/>
                <a:ea typeface="Calibri" panose="020F0502020204030204" pitchFamily="34" charset="0"/>
                <a:cs typeface="MrsEavesXLSerifOT"/>
                <a:hlinkClick r:id="rId4">
                  <a:extLst>
                    <a:ext uri="{A12FA001-AC4F-418D-AE19-62706E023703}">
                      <ahyp:hlinkClr xmlns:ahyp="http://schemas.microsoft.com/office/drawing/2018/hyperlinkcolor" val="tx"/>
                    </a:ext>
                  </a:extLst>
                </a:hlinkClick>
              </a:rPr>
              <a:t>here</a:t>
            </a:r>
            <a:r>
              <a:rPr lang="en-US" kern="100" dirty="0">
                <a:solidFill>
                  <a:srgbClr val="000000"/>
                </a:solidFill>
                <a:effectLst/>
                <a:latin typeface="Times New Roman" panose="02020603050405020304" pitchFamily="18" charset="0"/>
                <a:ea typeface="Calibri" panose="020F0502020204030204" pitchFamily="34" charset="0"/>
                <a:cs typeface="MrsEavesXLSerifOT"/>
              </a:rPr>
              <a:t>), released on June 29, 2023, included substantive </a:t>
            </a:r>
            <a:r>
              <a:rPr lang="en-US" b="1" i="1" kern="100" dirty="0">
                <a:solidFill>
                  <a:srgbClr val="000000"/>
                </a:solidFill>
                <a:effectLst/>
                <a:latin typeface="Times New Roman" panose="02020603050405020304" pitchFamily="18" charset="0"/>
                <a:ea typeface="Calibri" panose="020F0502020204030204" pitchFamily="34" charset="0"/>
                <a:cs typeface="MrsEavesXLSerifOT"/>
              </a:rPr>
              <a:t> recommendations</a:t>
            </a:r>
            <a:r>
              <a:rPr lang="en-US" kern="100" dirty="0">
                <a:solidFill>
                  <a:srgbClr val="000000"/>
                </a:solidFill>
                <a:effectLst/>
                <a:latin typeface="Times New Roman" panose="02020603050405020304" pitchFamily="18" charset="0"/>
                <a:ea typeface="Calibri" panose="020F0502020204030204" pitchFamily="34" charset="0"/>
                <a:cs typeface="MrsEavesXLSerifOT"/>
              </a:rPr>
              <a:t>, including new </a:t>
            </a:r>
            <a:r>
              <a:rPr lang="en-US" b="1" i="1" kern="100" dirty="0">
                <a:solidFill>
                  <a:srgbClr val="000000"/>
                </a:solidFill>
                <a:effectLst/>
                <a:latin typeface="Times New Roman" panose="02020603050405020304" pitchFamily="18" charset="0"/>
                <a:ea typeface="Calibri" panose="020F0502020204030204" pitchFamily="34" charset="0"/>
                <a:cs typeface="MrsEavesXLSerifOT"/>
              </a:rPr>
              <a:t>policies</a:t>
            </a:r>
            <a:r>
              <a:rPr lang="en-US" kern="100" dirty="0">
                <a:solidFill>
                  <a:srgbClr val="000000"/>
                </a:solidFill>
                <a:effectLst/>
                <a:latin typeface="Times New Roman" panose="02020603050405020304" pitchFamily="18" charset="0"/>
                <a:ea typeface="Calibri" panose="020F0502020204030204" pitchFamily="34" charset="0"/>
                <a:cs typeface="MrsEavesXLSerifOT"/>
              </a:rPr>
              <a:t>, to “</a:t>
            </a:r>
            <a:r>
              <a:rPr lang="en-US" b="1" i="1" kern="100" dirty="0">
                <a:solidFill>
                  <a:srgbClr val="000000"/>
                </a:solidFill>
                <a:effectLst/>
                <a:latin typeface="Times New Roman" panose="02020603050405020304" pitchFamily="18" charset="0"/>
                <a:ea typeface="Calibri" panose="020F0502020204030204" pitchFamily="34" charset="0"/>
                <a:cs typeface="MrsEavesXLSerifOT"/>
              </a:rPr>
              <a:t>address harm and provide true reparations</a:t>
            </a:r>
            <a:r>
              <a:rPr lang="en-US" kern="100" dirty="0">
                <a:solidFill>
                  <a:srgbClr val="000000"/>
                </a:solidFill>
                <a:effectLst/>
                <a:latin typeface="Times New Roman" panose="02020603050405020304" pitchFamily="18" charset="0"/>
                <a:ea typeface="Calibri" panose="020F0502020204030204" pitchFamily="34" charset="0"/>
                <a:cs typeface="MrsEavesXLSerifOT"/>
              </a:rPr>
              <a:t>.”</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926A31B1-D71E-256D-E408-66DA6B9D394E}"/>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725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The Unjust Legal System </a:t>
            </a:r>
            <a:r>
              <a:rPr lang="en-US" sz="4800" b="1" baseline="30000" dirty="0">
                <a:latin typeface="Times New Roman" panose="02020603050405020304" pitchFamily="18" charset="0"/>
                <a:cs typeface="Times New Roman" panose="02020603050405020304" pitchFamily="18" charset="0"/>
              </a:rPr>
              <a:t>C</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lnSpcReduction="10000"/>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21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 Unjust Legal Syste</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748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-758): </a:t>
            </a:r>
          </a:p>
          <a:p>
            <a:pPr marL="800100" indent="-342900">
              <a:lnSpc>
                <a:spcPct val="100000"/>
              </a:lnSpc>
              <a:spcBef>
                <a:spcPts val="0"/>
              </a:spcBef>
              <a:spcAft>
                <a:spcPts val="0"/>
              </a:spcAft>
              <a:buAutoNum type="arabicPeriod" startAt="15"/>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Require Payment of Fair Market Value for Labor Provided by Incarcerated Persons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19</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5"/>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Emphasize the “Rehabilitation” in the California Department of Corrections and Rehabilitation (CDCR) (see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hlinkClick r:id="rId4"/>
              </a:rPr>
              <a:t>Chapter 19</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5"/>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Prohibit Private Prisons from Benefiting from Contracts with CDCR to Provide Reentry Services to Incarcerated or Paroled Individuals (see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hlinkClick r:id="rId4"/>
              </a:rPr>
              <a:t>Chapter 19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5"/>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Increase Efforts to Restore the Voting Rights of Formerly and Currently Incarcerated Persons and Provide Access to Those Who Are Currently Incarcerated and Eligible to Vote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Chapter 21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5"/>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Eliminate Legal Protections for Peace Officers Who Violate Civil or Constitutional Rights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Chapter 20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5"/>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Recommend Abolition of the Qualified Immunity Doctrine to Allow Victims of Police Violence Access to Justice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Chapter 20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5"/>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End the Under-Protection of African American Women and Girls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Chapter 25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5"/>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startAt="15"/>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lain" startAt="15"/>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dirty="0">
              <a:effectLst/>
              <a:latin typeface="Times New Roman" panose="02020603050405020304" pitchFamily="18" charset="0"/>
              <a:ea typeface="Calibri" panose="020F0502020204030204" pitchFamily="34"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2911A6E0-9C20-C120-96A4-D5B3A21865B0}"/>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20</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082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Mental and Physical Harm and Neglect </a:t>
            </a:r>
            <a:r>
              <a:rPr lang="en-US" sz="4800" b="1" baseline="30000" dirty="0">
                <a:latin typeface="Times New Roman" panose="02020603050405020304" pitchFamily="18" charset="0"/>
                <a:cs typeface="Times New Roman" panose="02020603050405020304" pitchFamily="18" charset="0"/>
              </a:rPr>
              <a:t>A</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2</a:t>
            </a:r>
            <a:r>
              <a:rPr lang="en-US"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5</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Mental and Physical Harm and Neglect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29</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763</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-779): </a:t>
            </a:r>
          </a:p>
          <a:p>
            <a:pPr marL="228600" indent="-228600">
              <a:lnSpc>
                <a:spcPct val="110000"/>
              </a:lnSpc>
              <a:spcBef>
                <a:spcPts val="0"/>
              </a:spcBef>
              <a:spcAft>
                <a:spcPts val="0"/>
              </a:spcAft>
            </a:pPr>
            <a:endPar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Address Health Inequities Among African American Californians by Funding the California Health Equity and Racial Justice Fund</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Improve Health Insurance Coverage</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Evaluate the Efficacy of Health Care Laws, Including Recent Enactments</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Address Anti-Black Discrimination in Health Care</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Mandate Standardized Data Collection</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Provide Medical Social Workers/Health Care Advocates</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dirty="0">
                <a:effectLst/>
                <a:latin typeface="Times New Roman" panose="02020603050405020304" pitchFamily="18" charset="0"/>
                <a:ea typeface="Calibri" panose="020F0502020204030204" pitchFamily="34" charset="0"/>
              </a:rPr>
              <a:t>Improve Diversity Among Clinical Trial Participants</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Remedy the Higher Rates of Injury and Death Among African American Mothers and Infants</a:t>
            </a:r>
          </a:p>
          <a:p>
            <a:pPr marL="914400" indent="-457200">
              <a:lnSpc>
                <a:spcPct val="100000"/>
              </a:lnSpc>
              <a:spcBef>
                <a:spcPts val="0"/>
              </a:spcBef>
              <a:spcAft>
                <a:spcPts val="0"/>
              </a:spcAft>
              <a:buFont typeface="Franklin Gothic Book" panose="020B0503020102020204" pitchFamily="34" charset="0"/>
              <a:buAutoNum type="arabicPeriod"/>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Fund Community Wellness Centers in African American Communities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20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dirty="0">
              <a:effectLst/>
              <a:latin typeface="Times New Roman" panose="02020603050405020304" pitchFamily="18" charset="0"/>
              <a:ea typeface="Calibri" panose="020F0502020204030204" pitchFamily="34"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295589E7-EC05-4A2A-6BDC-9E8E88F16254}"/>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923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Mental and Physical Harm and Neglect </a:t>
            </a:r>
            <a:r>
              <a:rPr lang="en-US" sz="4800" b="1" baseline="30000" dirty="0">
                <a:latin typeface="Times New Roman" panose="02020603050405020304" pitchFamily="18" charset="0"/>
                <a:cs typeface="Times New Roman" panose="02020603050405020304" pitchFamily="18" charset="0"/>
              </a:rPr>
              <a:t>B</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2</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Mental and Physical Harm and Neglect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29</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763</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-779): </a:t>
            </a:r>
          </a:p>
          <a:p>
            <a:pPr marL="914400" indent="-457200">
              <a:lnSpc>
                <a:spcPct val="100000"/>
              </a:lnSpc>
              <a:spcBef>
                <a:spcPts val="0"/>
              </a:spcBef>
              <a:spcAft>
                <a:spcPts val="0"/>
              </a:spcAft>
              <a:buAutoNum type="arabicPeriod" startAt="10"/>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Fund Research to Study the Mental Health Issues Within California’s African American Youth Population, and Address Rising Suicide Rates Among African American Youth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20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10"/>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Meet the Health Needs of African American Elders</a:t>
            </a:r>
          </a:p>
          <a:p>
            <a:pPr marL="914400" indent="-457200">
              <a:lnSpc>
                <a:spcPct val="100000"/>
              </a:lnSpc>
              <a:spcBef>
                <a:spcPts val="0"/>
              </a:spcBef>
              <a:spcAft>
                <a:spcPts val="0"/>
              </a:spcAft>
              <a:buFont typeface="Franklin Gothic Book" panose="020B0503020102020204" pitchFamily="34" charset="0"/>
              <a:buAutoNum type="arabicPeriod" startAt="10"/>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Remedy Disparities in Oral Health Care</a:t>
            </a:r>
          </a:p>
          <a:p>
            <a:pPr marL="914400" indent="-457200">
              <a:lnSpc>
                <a:spcPct val="100000"/>
              </a:lnSpc>
              <a:spcBef>
                <a:spcPts val="0"/>
              </a:spcBef>
              <a:spcAft>
                <a:spcPts val="0"/>
              </a:spcAft>
              <a:buFont typeface="Franklin Gothic Book" panose="020B0503020102020204" pitchFamily="34" charset="0"/>
              <a:buAutoNum type="arabicPeriod" startAt="10"/>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Address Disparities and Discrimination Associated with Substance Use Recovery Services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Chapter 25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10"/>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Fix Racially Biased Algorithms and Medical Artificial Intelligence in Health Care</a:t>
            </a:r>
          </a:p>
          <a:p>
            <a:pPr marL="914400" indent="-457200">
              <a:lnSpc>
                <a:spcPct val="100000"/>
              </a:lnSpc>
              <a:spcBef>
                <a:spcPts val="0"/>
              </a:spcBef>
              <a:spcAft>
                <a:spcPts val="0"/>
              </a:spcAft>
              <a:buFont typeface="Franklin Gothic Book" panose="020B0503020102020204" pitchFamily="34" charset="0"/>
              <a:buAutoNum type="arabicPeriod" startAt="10"/>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Fund and Expand the </a:t>
            </a:r>
            <a:r>
              <a:rPr lang="en-US" sz="1800" b="1" i="1"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UC PRIME LEAD-ABC Program</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to be Available at All UC Medical Campuses</a:t>
            </a:r>
          </a:p>
          <a:p>
            <a:pPr marL="914400" indent="-457200">
              <a:lnSpc>
                <a:spcPct val="100000"/>
              </a:lnSpc>
              <a:spcBef>
                <a:spcPts val="0"/>
              </a:spcBef>
              <a:spcAft>
                <a:spcPts val="0"/>
              </a:spcAft>
              <a:buFont typeface="Franklin Gothic Book" panose="020B0503020102020204" pitchFamily="34" charset="0"/>
              <a:buAutoNum type="arabicPeriod" startAt="10"/>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Create and Fund Equivalents to the </a:t>
            </a:r>
            <a:r>
              <a:rPr lang="en-US" sz="1800" b="1" i="1"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UC PRIME LEAD-ABC Program</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for Psychologists, Licensed Professional Counselors, and Licensed Professional Therapists</a:t>
            </a:r>
          </a:p>
          <a:p>
            <a:pPr marL="914400" indent="-457200">
              <a:lnSpc>
                <a:spcPct val="100000"/>
              </a:lnSpc>
              <a:spcBef>
                <a:spcPts val="0"/>
              </a:spcBef>
              <a:spcAft>
                <a:spcPts val="0"/>
              </a:spcAft>
              <a:buFont typeface="Franklin Gothic Book" panose="020B0503020102020204" pitchFamily="34" charset="0"/>
              <a:buAutoNum type="arabicPeriod" startAt="10"/>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Permanently Fund the California Medicine Scholars Program and Create and Fund Equivalent Pathway Programs for Students in the CSU and UC Systems</a:t>
            </a: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dirty="0">
              <a:effectLst/>
              <a:latin typeface="Times New Roman" panose="02020603050405020304" pitchFamily="18" charset="0"/>
              <a:ea typeface="Calibri" panose="020F0502020204030204" pitchFamily="34"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9DBB1424-6A62-4131-C941-CECC56AD12AC}"/>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22</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1237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Mental and Physical Harm and Neglect </a:t>
            </a:r>
            <a:r>
              <a:rPr lang="en-US" sz="4800" b="1" baseline="30000" dirty="0">
                <a:latin typeface="Times New Roman" panose="02020603050405020304" pitchFamily="18" charset="0"/>
                <a:cs typeface="Times New Roman" panose="02020603050405020304" pitchFamily="18" charset="0"/>
              </a:rPr>
              <a:t>C</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2</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Mental and Physical Harm and Neglect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29</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763</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-779): </a:t>
            </a:r>
          </a:p>
          <a:p>
            <a:pPr marL="914400" indent="-457200">
              <a:lnSpc>
                <a:spcPct val="100000"/>
              </a:lnSpc>
              <a:spcBef>
                <a:spcPts val="0"/>
              </a:spcBef>
              <a:spcAft>
                <a:spcPts val="0"/>
              </a:spcAft>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Review and Prevent Racially Biased Disciplinary Practices by the Medical Board of California</a:t>
            </a:r>
          </a:p>
          <a:p>
            <a:pPr marL="914400" indent="-457200">
              <a:lnSpc>
                <a:spcPct val="100000"/>
              </a:lnSpc>
              <a:spcBef>
                <a:spcPts val="0"/>
              </a:spcBef>
              <a:spcAft>
                <a:spcPts val="0"/>
              </a:spcAft>
              <a:buFont typeface="Franklin Gothic Book" panose="020B0503020102020204" pitchFamily="34" charset="0"/>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Address Food Injustice</a:t>
            </a:r>
          </a:p>
          <a:p>
            <a:pPr marL="914400" indent="-457200">
              <a:lnSpc>
                <a:spcPct val="100000"/>
              </a:lnSpc>
              <a:spcBef>
                <a:spcPts val="0"/>
              </a:spcBef>
              <a:spcAft>
                <a:spcPts val="0"/>
              </a:spcAft>
              <a:buFont typeface="Franklin Gothic Book" panose="020B0503020102020204" pitchFamily="34" charset="0"/>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Increase Greenspace Access and Recreation Opportunities in African American Communities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24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Test for and Eliminate Toxicity in Descendant Communities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24</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Increase Trees in Redlined and Descendant Communities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24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Develop Climate Resilience Hubs in Redlined and Descendant Communities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24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Remove Lead in Drinking Water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24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914400" indent="-457200">
              <a:lnSpc>
                <a:spcPct val="100000"/>
              </a:lnSpc>
              <a:spcBef>
                <a:spcPts val="0"/>
              </a:spcBef>
              <a:spcAft>
                <a:spcPts val="0"/>
              </a:spcAft>
              <a:buFont typeface="Franklin Gothic Book" panose="020B0503020102020204" pitchFamily="34" charset="0"/>
              <a:buAutoNum type="arabicPeriod" startAt="18"/>
            </a:pP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Prevent Highway Expansion and Mitigate Transportation Pollution (see </a:t>
            </a:r>
            <a:r>
              <a:rPr lang="en-US" sz="1800"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24 </a:t>
            </a:r>
            <a:r>
              <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rPr>
              <a:t> for the text of this recommendation)</a:t>
            </a:r>
          </a:p>
          <a:p>
            <a:pPr marL="800100" indent="-342900">
              <a:lnSpc>
                <a:spcPct val="100000"/>
              </a:lnSpc>
              <a:spcBef>
                <a:spcPts val="0"/>
              </a:spcBef>
              <a:spcAft>
                <a:spcPts val="0"/>
              </a:spcAft>
              <a:buFont typeface="Franklin Gothic Book" panose="020B0503020102020204" pitchFamily="34" charset="0"/>
              <a:buAutoNum type="arabicPeriod" startAt="1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8"/>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startAt="18"/>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0">
              <a:lnSpc>
                <a:spcPct val="100000"/>
              </a:lnSpc>
              <a:spcBef>
                <a:spcPts val="0"/>
              </a:spcBef>
              <a:spcAft>
                <a:spcPts val="0"/>
              </a:spcAft>
              <a:buNone/>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Font typeface="Franklin Gothic Book" panose="020B0503020102020204" pitchFamily="34" charset="0"/>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startAt="10"/>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dirty="0">
              <a:effectLst/>
              <a:latin typeface="Times New Roman" panose="02020603050405020304" pitchFamily="18" charset="0"/>
              <a:ea typeface="Calibri" panose="020F0502020204030204" pitchFamily="34"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ACC110CC-D630-6A12-4C27-09C3373FF2CA}"/>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23</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264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 </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The Wealth Gap</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two</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The Wealth Gap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5F5F5F"/>
                </a:solidFill>
                <a:latin typeface="Times New Roman" panose="02020603050405020304" pitchFamily="18" charset="0"/>
                <a:ea typeface="Calibri" panose="020F0502020204030204" pitchFamily="34" charset="0"/>
                <a:cs typeface="Times New Roman" panose="02020603050405020304" pitchFamily="18" charset="0"/>
                <a:hlinkClick r:id="rId3"/>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30</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786</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-787): </a:t>
            </a:r>
          </a:p>
          <a:p>
            <a:pPr marL="0" indent="0">
              <a:lnSpc>
                <a:spcPct val="110000"/>
              </a:lnSpc>
              <a:spcBef>
                <a:spcPts val="0"/>
              </a:spcBef>
              <a:spcAft>
                <a:spcPts val="0"/>
              </a:spcAft>
              <a:buNone/>
            </a:pPr>
            <a:endPar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0000"/>
              </a:lnSpc>
              <a:spcBef>
                <a:spcPts val="0"/>
              </a:spcBef>
              <a:spcAft>
                <a:spcPts val="0"/>
              </a:spcAft>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Fund and Conduct a Study to Calculate the Overall Racial Wealth Gap in California</a:t>
            </a:r>
          </a:p>
          <a:p>
            <a:pPr marL="800100" indent="-3429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Encourage the Federal Government to Use the National Racial Wealth Gap to Determine Federal-Level Reparations</a:t>
            </a:r>
          </a:p>
          <a:p>
            <a:pPr marL="457200" indent="0">
              <a:lnSpc>
                <a:spcPct val="100000"/>
              </a:lnSpc>
              <a:spcBef>
                <a:spcPts val="0"/>
              </a:spcBef>
              <a:spcAft>
                <a:spcPts val="0"/>
              </a:spcAft>
              <a:buNone/>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DBEF16E4-76ED-9488-C0F9-0BCAA6F57965}"/>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24</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6590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7661" y="375851"/>
            <a:ext cx="10036678" cy="1268140"/>
          </a:xfrm>
          <a:solidFill>
            <a:schemeClr val="bg1"/>
          </a:solidFill>
        </p:spPr>
        <p:txBody>
          <a:bodyPr>
            <a:noAutofit/>
          </a:bodyPr>
          <a:lstStyle/>
          <a:p>
            <a:r>
              <a:rPr lang="en-US" sz="3200" b="1" dirty="0">
                <a:solidFill>
                  <a:schemeClr val="tx1"/>
                </a:solidFill>
                <a:latin typeface="Times New Roman" panose="02020603050405020304" pitchFamily="18" charset="0"/>
                <a:cs typeface="Times New Roman" panose="02020603050405020304" pitchFamily="18" charset="0"/>
              </a:rPr>
              <a:t>What Can RJC Members Do to Help Operationalize the CRTF’s Recommendations?</a:t>
            </a:r>
            <a:endParaRPr lang="en-US" sz="3200" b="1" dirty="0">
              <a:latin typeface="Times New Roman" panose="02020603050405020304" pitchFamily="18" charset="0"/>
              <a:cs typeface="Times New Roman" panose="02020603050405020304" pitchFamily="18" charset="0"/>
            </a:endParaRPr>
          </a:p>
        </p:txBody>
      </p:sp>
      <p:sp>
        <p:nvSpPr>
          <p:cNvPr id="6" name="Round Same Side Corner Rectangle 5"/>
          <p:cNvSpPr/>
          <p:nvPr/>
        </p:nvSpPr>
        <p:spPr>
          <a:xfrm>
            <a:off x="5204703" y="1577662"/>
            <a:ext cx="2177259" cy="361409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US" b="1" dirty="0">
                <a:solidFill>
                  <a:schemeClr val="tx1"/>
                </a:solidFill>
                <a:latin typeface="Times New Roman" panose="02020603050405020304" pitchFamily="18" charset="0"/>
                <a:cs typeface="Times New Roman" panose="02020603050405020304" pitchFamily="18" charset="0"/>
              </a:rPr>
              <a:t>Advocate at All Levels</a:t>
            </a:r>
          </a:p>
        </p:txBody>
      </p:sp>
      <p:sp>
        <p:nvSpPr>
          <p:cNvPr id="7" name="Round Same Side Corner Rectangle 6"/>
          <p:cNvSpPr/>
          <p:nvPr/>
        </p:nvSpPr>
        <p:spPr>
          <a:xfrm>
            <a:off x="7447547" y="1577662"/>
            <a:ext cx="2208383" cy="361409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US" b="1" dirty="0">
                <a:solidFill>
                  <a:schemeClr val="tx1"/>
                </a:solidFill>
                <a:latin typeface="Times New Roman" panose="02020603050405020304" pitchFamily="18" charset="0"/>
                <a:cs typeface="Times New Roman" panose="02020603050405020304" pitchFamily="18" charset="0"/>
              </a:rPr>
              <a:t>Run for Elected Office</a:t>
            </a:r>
          </a:p>
        </p:txBody>
      </p:sp>
      <p:sp>
        <p:nvSpPr>
          <p:cNvPr id="8" name="Round Same Side Corner Rectangle 7"/>
          <p:cNvSpPr/>
          <p:nvPr/>
        </p:nvSpPr>
        <p:spPr>
          <a:xfrm>
            <a:off x="2967591" y="1594947"/>
            <a:ext cx="2171527" cy="359681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US" b="1" dirty="0">
                <a:solidFill>
                  <a:schemeClr val="tx1"/>
                </a:solidFill>
                <a:latin typeface="Times New Roman" panose="02020603050405020304" pitchFamily="18" charset="0"/>
                <a:cs typeface="Times New Roman" panose="02020603050405020304" pitchFamily="18" charset="0"/>
              </a:rPr>
              <a:t>Present to and Educate Others</a:t>
            </a:r>
          </a:p>
          <a:p>
            <a:endParaRPr lang="en-US" dirty="0">
              <a:latin typeface="Times New Roman" panose="02020603050405020304" pitchFamily="18" charset="0"/>
              <a:cs typeface="Times New Roman" panose="02020603050405020304" pitchFamily="18" charset="0"/>
            </a:endParaRPr>
          </a:p>
        </p:txBody>
      </p:sp>
      <p:sp>
        <p:nvSpPr>
          <p:cNvPr id="9" name="Round Same Side Corner Rectangle 8"/>
          <p:cNvSpPr/>
          <p:nvPr/>
        </p:nvSpPr>
        <p:spPr>
          <a:xfrm>
            <a:off x="782053" y="1594947"/>
            <a:ext cx="2119953" cy="359681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US" b="1" dirty="0">
                <a:solidFill>
                  <a:schemeClr val="tx1"/>
                </a:solidFill>
                <a:latin typeface="Times New Roman" panose="02020603050405020304" pitchFamily="18" charset="0"/>
                <a:cs typeface="Times New Roman" panose="02020603050405020304" pitchFamily="18" charset="0"/>
              </a:rPr>
              <a:t>Read the Entire Final Report</a:t>
            </a:r>
            <a:endParaRPr lang="en-US" b="1" dirty="0">
              <a:solidFill>
                <a:schemeClr val="tx1"/>
              </a:solidFill>
            </a:endParaRPr>
          </a:p>
        </p:txBody>
      </p:sp>
      <p:sp>
        <p:nvSpPr>
          <p:cNvPr id="11" name="TextBox 10"/>
          <p:cNvSpPr txBox="1"/>
          <p:nvPr/>
        </p:nvSpPr>
        <p:spPr>
          <a:xfrm>
            <a:off x="1209050" y="2225808"/>
            <a:ext cx="1598357" cy="2646878"/>
          </a:xfrm>
          <a:prstGeom prst="rect">
            <a:avLst/>
          </a:prstGeom>
          <a:noFill/>
        </p:spPr>
        <p:txBody>
          <a:bodyPr wrap="square" rtlCol="0">
            <a:spAutoFit/>
          </a:bodyPr>
          <a:lstStyle/>
          <a:p>
            <a:pPr marL="285750"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Carefully and thoughtfully read all 40 chapters of the CRTF’s Final Report, particularly chapters 17 through 30 and chapter 33.</a:t>
            </a:r>
          </a:p>
          <a:p>
            <a:endParaRPr lang="en-US" sz="1200" dirty="0"/>
          </a:p>
        </p:txBody>
      </p:sp>
      <p:sp>
        <p:nvSpPr>
          <p:cNvPr id="13" name="TextBox 12"/>
          <p:cNvSpPr txBox="1"/>
          <p:nvPr/>
        </p:nvSpPr>
        <p:spPr>
          <a:xfrm>
            <a:off x="3435309" y="2201744"/>
            <a:ext cx="1696616" cy="2462213"/>
          </a:xfrm>
          <a:prstGeom prst="rect">
            <a:avLst/>
          </a:prstGeom>
          <a:noFill/>
        </p:spPr>
        <p:txBody>
          <a:bodyPr wrap="square" rtlCol="0">
            <a:spAutoFit/>
          </a:bodyPr>
          <a:lstStyle/>
          <a:p>
            <a:pPr marL="285750"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Prepare CRTF </a:t>
            </a:r>
            <a:r>
              <a:rPr lang="en-US" sz="1400" b="1" dirty="0" err="1">
                <a:latin typeface="Times New Roman" panose="02020603050405020304" pitchFamily="18" charset="0"/>
                <a:cs typeface="Times New Roman" panose="02020603050405020304" pitchFamily="18" charset="0"/>
              </a:rPr>
              <a:t>recommenda-tions</a:t>
            </a:r>
            <a:r>
              <a:rPr lang="en-US" sz="1400" b="1" dirty="0">
                <a:latin typeface="Times New Roman" panose="02020603050405020304" pitchFamily="18" charset="0"/>
                <a:cs typeface="Times New Roman" panose="02020603050405020304" pitchFamily="18" charset="0"/>
              </a:rPr>
              <a:t> presentations.</a:t>
            </a:r>
          </a:p>
          <a:p>
            <a:pPr marL="285750"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Formally present before local organizations, advocacy groups and elected bodies.</a:t>
            </a:r>
          </a:p>
        </p:txBody>
      </p:sp>
      <p:sp>
        <p:nvSpPr>
          <p:cNvPr id="15" name="TextBox 14"/>
          <p:cNvSpPr txBox="1"/>
          <p:nvPr/>
        </p:nvSpPr>
        <p:spPr>
          <a:xfrm>
            <a:off x="5638431" y="2225808"/>
            <a:ext cx="1670753" cy="2277547"/>
          </a:xfrm>
          <a:prstGeom prst="rect">
            <a:avLst/>
          </a:prstGeom>
          <a:noFill/>
        </p:spPr>
        <p:txBody>
          <a:bodyPr wrap="square" rtlCol="0">
            <a:spAutoFit/>
          </a:bodyPr>
          <a:lstStyle/>
          <a:p>
            <a:pPr marL="285750"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Write letters to and speak before elected officials at all levels: local, county, state, federal and international.</a:t>
            </a:r>
          </a:p>
          <a:p>
            <a:endParaRPr lang="en-US" sz="14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1600" b="1" dirty="0"/>
          </a:p>
        </p:txBody>
      </p:sp>
      <p:sp>
        <p:nvSpPr>
          <p:cNvPr id="16" name="TextBox 15"/>
          <p:cNvSpPr txBox="1"/>
          <p:nvPr/>
        </p:nvSpPr>
        <p:spPr>
          <a:xfrm>
            <a:off x="7886166" y="2201744"/>
            <a:ext cx="1774657" cy="2492990"/>
          </a:xfrm>
          <a:prstGeom prst="rect">
            <a:avLst/>
          </a:prstGeom>
          <a:noFill/>
        </p:spPr>
        <p:txBody>
          <a:bodyPr wrap="square" rtlCol="0">
            <a:spAutoFit/>
          </a:bodyPr>
          <a:lstStyle/>
          <a:p>
            <a:pPr marL="285750"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With like-minded colleagues, run for elected office on a Racial Justice, Equity, Inclusion, Antiracism and Reparations platform.</a:t>
            </a:r>
          </a:p>
          <a:p>
            <a:pPr marL="285750" indent="-285750">
              <a:buFont typeface="Arial" panose="020B0604020202020204" pitchFamily="34" charset="0"/>
              <a:buChar char="•"/>
            </a:pPr>
            <a:endParaRPr lang="en-US" sz="1600" b="1" dirty="0"/>
          </a:p>
        </p:txBody>
      </p:sp>
      <p:sp>
        <p:nvSpPr>
          <p:cNvPr id="17" name="Round Same Side Corner Rectangle 16"/>
          <p:cNvSpPr/>
          <p:nvPr/>
        </p:nvSpPr>
        <p:spPr>
          <a:xfrm>
            <a:off x="9721515" y="1577662"/>
            <a:ext cx="2141621" cy="361409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US" b="1" dirty="0">
                <a:solidFill>
                  <a:schemeClr val="tx1"/>
                </a:solidFill>
                <a:latin typeface="Times New Roman" panose="02020603050405020304" pitchFamily="18" charset="0"/>
                <a:cs typeface="Times New Roman" panose="02020603050405020304" pitchFamily="18" charset="0"/>
              </a:rPr>
              <a:t>Legislate Policy Changes</a:t>
            </a:r>
          </a:p>
        </p:txBody>
      </p:sp>
      <p:sp>
        <p:nvSpPr>
          <p:cNvPr id="19" name="TextBox 18"/>
          <p:cNvSpPr txBox="1"/>
          <p:nvPr/>
        </p:nvSpPr>
        <p:spPr>
          <a:xfrm>
            <a:off x="10150880" y="2171795"/>
            <a:ext cx="1552073" cy="2462213"/>
          </a:xfrm>
          <a:prstGeom prst="rect">
            <a:avLst/>
          </a:prstGeom>
          <a:noFill/>
        </p:spPr>
        <p:txBody>
          <a:bodyPr wrap="square" rtlCol="0">
            <a:spAutoFit/>
          </a:bodyPr>
          <a:lstStyle/>
          <a:p>
            <a:pPr marL="285750"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In office, tirelessly create and sponsor legislation that operational-</a:t>
            </a:r>
            <a:r>
              <a:rPr lang="en-US" sz="1400" b="1" dirty="0" err="1">
                <a:latin typeface="Times New Roman" panose="02020603050405020304" pitchFamily="18" charset="0"/>
                <a:cs typeface="Times New Roman" panose="02020603050405020304" pitchFamily="18" charset="0"/>
              </a:rPr>
              <a:t>izes</a:t>
            </a:r>
            <a:r>
              <a:rPr lang="en-US" sz="1400" b="1" dirty="0">
                <a:latin typeface="Times New Roman" panose="02020603050405020304" pitchFamily="18" charset="0"/>
                <a:cs typeface="Times New Roman" panose="02020603050405020304" pitchFamily="18" charset="0"/>
              </a:rPr>
              <a:t> the CRTF’s </a:t>
            </a:r>
            <a:r>
              <a:rPr lang="en-US" sz="1400" b="1" dirty="0" err="1">
                <a:latin typeface="Times New Roman" panose="02020603050405020304" pitchFamily="18" charset="0"/>
                <a:cs typeface="Times New Roman" panose="02020603050405020304" pitchFamily="18" charset="0"/>
              </a:rPr>
              <a:t>recommenda-tions</a:t>
            </a:r>
            <a:r>
              <a:rPr lang="en-US" sz="1400" b="1" dirty="0">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CB94CA3A-7D9C-ACAE-0459-DDBB572960B3}"/>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25</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256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68178"/>
          </a:xfrm>
        </p:spPr>
        <p:txBody>
          <a:bodyPr>
            <a:normAutofit/>
          </a:bodyPr>
          <a:lstStyle/>
          <a:p>
            <a:r>
              <a:rPr lang="en-US" sz="3200" b="1" dirty="0">
                <a:latin typeface="Times New Roman" panose="02020603050405020304" pitchFamily="18" charset="0"/>
                <a:cs typeface="Times New Roman" panose="02020603050405020304" pitchFamily="18" charset="0"/>
              </a:rPr>
              <a:t>Discussion, Questions and Other Feedback</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589903"/>
            <a:ext cx="9601200" cy="3619405"/>
          </a:xfrm>
        </p:spPr>
        <p:txBody>
          <a:bodyPr>
            <a:noAutofit/>
          </a:bodyPr>
          <a:lstStyle/>
          <a:p>
            <a:r>
              <a:rPr lang="en-US" dirty="0">
                <a:latin typeface="Times New Roman" panose="02020603050405020304" pitchFamily="18" charset="0"/>
                <a:cs typeface="Times New Roman" panose="02020603050405020304" pitchFamily="18" charset="0"/>
              </a:rPr>
              <a:t>What More Would You Like to Know About the CRTF’s Final Report and Recommendations?</a:t>
            </a:r>
          </a:p>
          <a:p>
            <a:r>
              <a:rPr lang="en-US" dirty="0">
                <a:latin typeface="Times New Roman" panose="02020603050405020304" pitchFamily="18" charset="0"/>
                <a:cs typeface="Times New Roman" panose="02020603050405020304" pitchFamily="18" charset="0"/>
              </a:rPr>
              <a:t>Are You Prepared to Take Action to See the CRTF’s Policy Recommendations Operationalized?</a:t>
            </a:r>
          </a:p>
          <a:p>
            <a:r>
              <a:rPr lang="en-US" dirty="0">
                <a:latin typeface="Times New Roman" panose="02020603050405020304" pitchFamily="18" charset="0"/>
                <a:cs typeface="Times New Roman" panose="02020603050405020304" pitchFamily="18" charset="0"/>
              </a:rPr>
              <a:t>Do You Have Observations or Feedback Related to the CRTF’s Final Report and Recommendations You Wish to Share?</a:t>
            </a:r>
          </a:p>
          <a:p>
            <a:r>
              <a:rPr lang="en-US" dirty="0">
                <a:latin typeface="Times New Roman" panose="02020603050405020304" pitchFamily="18" charset="0"/>
                <a:cs typeface="Times New Roman" panose="02020603050405020304" pitchFamily="18" charset="0"/>
              </a:rPr>
              <a:t>Thank You for Your Continuing Commitment and Support of Racial Justice, Equity, Inclusion and Antiracism and Working to Assure Centuries of Race-based Atrocities and Harms are Addressed and True Reparations are Provided!</a:t>
            </a:r>
          </a:p>
        </p:txBody>
      </p:sp>
      <p:sp>
        <p:nvSpPr>
          <p:cNvPr id="3" name="Slide Number Placeholder 2">
            <a:extLst>
              <a:ext uri="{FF2B5EF4-FFF2-40B4-BE49-F238E27FC236}">
                <a16:creationId xmlns:a16="http://schemas.microsoft.com/office/drawing/2014/main" id="{578BA878-714A-0F03-5EC9-80F9AA305481}"/>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26</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865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68178"/>
          </a:xfrm>
        </p:spPr>
        <p:txBody>
          <a:bodyPr>
            <a:normAutofit/>
          </a:bodyPr>
          <a:lstStyle/>
          <a:p>
            <a:r>
              <a:rPr lang="en-US" sz="3200" b="1" dirty="0">
                <a:latin typeface="Times New Roman" panose="02020603050405020304" pitchFamily="18" charset="0"/>
                <a:cs typeface="Times New Roman" panose="02020603050405020304" pitchFamily="18" charset="0"/>
              </a:rPr>
              <a:t>Primary Sources Links</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53979"/>
            <a:ext cx="9601200" cy="4988386"/>
          </a:xfrm>
        </p:spPr>
        <p:txBody>
          <a:bodyPr>
            <a:noAutofit/>
          </a:bodyPr>
          <a:lstStyle/>
          <a:p>
            <a:pPr>
              <a:lnSpc>
                <a:spcPct val="10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rPr>
              <a:t>California Reparations Task Force (CRTF) Home: </a:t>
            </a:r>
            <a:r>
              <a:rPr lang="en-US" dirty="0">
                <a:solidFill>
                  <a:srgbClr val="000000"/>
                </a:solidFill>
                <a:effectLst/>
                <a:latin typeface="Times New Roman" panose="02020603050405020304" pitchFamily="18" charset="0"/>
                <a:ea typeface="Calibri" panose="020F0502020204030204" pitchFamily="34" charset="0"/>
                <a:hlinkClick r:id="rId3"/>
              </a:rPr>
              <a:t>https://oag.ca.gov/ab3121</a:t>
            </a:r>
            <a:endParaRPr lang="en-US" dirty="0">
              <a:solidFill>
                <a:srgbClr val="000000"/>
              </a:solidFill>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r>
              <a:rPr lang="en-US" dirty="0">
                <a:effectLst/>
                <a:latin typeface="Times New Roman" panose="02020603050405020304" pitchFamily="18" charset="0"/>
                <a:ea typeface="Calibri" panose="020F0502020204030204" pitchFamily="34" charset="0"/>
              </a:rPr>
              <a:t>All CRTF Reports, Findings and Recommendations: </a:t>
            </a:r>
            <a:r>
              <a:rPr lang="en-US" dirty="0">
                <a:effectLst/>
                <a:latin typeface="Times New Roman" panose="02020603050405020304" pitchFamily="18" charset="0"/>
                <a:ea typeface="Calibri" panose="020F0502020204030204" pitchFamily="34" charset="0"/>
                <a:hlinkClick r:id="rId4"/>
              </a:rPr>
              <a:t>https://oag.ca.gov/ab3121/reports</a:t>
            </a:r>
            <a:endParaRPr lang="en-US" dirty="0">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r>
              <a:rPr lang="en-US" dirty="0">
                <a:effectLst/>
                <a:latin typeface="Times New Roman" panose="02020603050405020304" pitchFamily="18" charset="0"/>
                <a:ea typeface="Calibri" panose="020F0502020204030204" pitchFamily="34" charset="0"/>
              </a:rPr>
              <a:t>CRTF Complete Final Report: </a:t>
            </a:r>
            <a:r>
              <a:rPr lang="en-US" dirty="0">
                <a:effectLst/>
                <a:latin typeface="Times New Roman" panose="02020603050405020304" pitchFamily="18" charset="0"/>
                <a:ea typeface="Calibri" panose="020F0502020204030204" pitchFamily="34" charset="0"/>
                <a:hlinkClick r:id="rId5"/>
              </a:rPr>
              <a:t>https://oag.ca.gov/system/files/media/full-ca-reparations.pdf</a:t>
            </a:r>
            <a:r>
              <a:rPr lang="en-US" dirty="0">
                <a:effectLst/>
                <a:latin typeface="Times New Roman" panose="02020603050405020304" pitchFamily="18" charset="0"/>
                <a:ea typeface="Calibri" panose="020F0502020204030204" pitchFamily="34" charset="0"/>
              </a:rPr>
              <a:t> and </a:t>
            </a:r>
            <a:r>
              <a:rPr lang="en-US" dirty="0">
                <a:effectLst/>
                <a:latin typeface="Times New Roman" panose="02020603050405020304" pitchFamily="18" charset="0"/>
                <a:ea typeface="Calibri" panose="020F0502020204030204" pitchFamily="34" charset="0"/>
                <a:hlinkClick r:id="rId6"/>
              </a:rPr>
              <a:t>https://oag.ca.gov/ab3121/report</a:t>
            </a:r>
            <a:endParaRPr lang="en-US" dirty="0">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rPr>
              <a:t>CRTF Final Report Executive Summary: </a:t>
            </a:r>
            <a:r>
              <a:rPr lang="en-US" dirty="0">
                <a:solidFill>
                  <a:srgbClr val="000000"/>
                </a:solidFill>
                <a:effectLst/>
                <a:latin typeface="Times New Roman" panose="02020603050405020304" pitchFamily="18" charset="0"/>
                <a:ea typeface="Calibri" panose="020F0502020204030204" pitchFamily="34" charset="0"/>
                <a:hlinkClick r:id="rId7"/>
              </a:rPr>
              <a:t>https://oag.ca.gov/system/files/media/exec-summary-ca-reparations.pdf</a:t>
            </a:r>
            <a:endParaRPr lang="en-US" dirty="0">
              <a:solidFill>
                <a:srgbClr val="000000"/>
              </a:solidFill>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rPr>
              <a:t>CRTF Final Recommendations: </a:t>
            </a:r>
            <a:r>
              <a:rPr lang="en-US" dirty="0">
                <a:solidFill>
                  <a:srgbClr val="000000"/>
                </a:solidFill>
                <a:effectLst/>
                <a:latin typeface="Times New Roman" panose="02020603050405020304" pitchFamily="18" charset="0"/>
                <a:ea typeface="Calibri" panose="020F0502020204030204" pitchFamily="34" charset="0"/>
                <a:hlinkClick r:id="rId8"/>
              </a:rPr>
              <a:t>https://oag.ca.gov/system/files/media/ch17-ca-reparations.pdf</a:t>
            </a:r>
            <a:endParaRPr lang="en-US" dirty="0">
              <a:solidFill>
                <a:srgbClr val="000000"/>
              </a:solidFill>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rPr>
              <a:t>CRTF Introduction to Policy Recommendations: </a:t>
            </a:r>
            <a:r>
              <a:rPr lang="en-US" dirty="0">
                <a:solidFill>
                  <a:srgbClr val="000000"/>
                </a:solidFill>
                <a:effectLst/>
                <a:latin typeface="Times New Roman" panose="02020603050405020304" pitchFamily="18" charset="0"/>
                <a:ea typeface="Calibri" panose="020F0502020204030204" pitchFamily="34" charset="0"/>
                <a:hlinkClick r:id="rId9"/>
              </a:rPr>
              <a:t>https://oag.ca.gov/system/files/media/ch18-ca-reparations.pdf</a:t>
            </a:r>
            <a:endParaRPr lang="en-US" dirty="0">
              <a:solidFill>
                <a:srgbClr val="000000"/>
              </a:solidFill>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rPr>
              <a:t>CRTF Final Report Chapters 19 through 30 (Policies Recommended to Address Harms and Provide True Reparations): </a:t>
            </a:r>
            <a:r>
              <a:rPr lang="en-US" dirty="0">
                <a:solidFill>
                  <a:srgbClr val="000000"/>
                </a:solidFill>
                <a:effectLst/>
                <a:latin typeface="Times New Roman" panose="02020603050405020304" pitchFamily="18" charset="0"/>
                <a:ea typeface="Calibri" panose="020F0502020204030204" pitchFamily="34" charset="0"/>
                <a:hlinkClick r:id="rId6"/>
              </a:rPr>
              <a:t>https://oag.ca.gov/ab3121/report</a:t>
            </a:r>
            <a:endParaRPr lang="en-US" dirty="0">
              <a:solidFill>
                <a:srgbClr val="000000"/>
              </a:solidFill>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rPr>
              <a:t>Video Recording of CRTF June 29, 2023 (Final) Meeting: </a:t>
            </a:r>
            <a:r>
              <a:rPr lang="en-US" dirty="0">
                <a:solidFill>
                  <a:srgbClr val="000000"/>
                </a:solidFill>
                <a:effectLst/>
                <a:latin typeface="Times New Roman" panose="02020603050405020304" pitchFamily="18" charset="0"/>
                <a:ea typeface="Calibri" panose="020F0502020204030204" pitchFamily="34" charset="0"/>
                <a:hlinkClick r:id="rId10"/>
              </a:rPr>
              <a:t>https://www.youtube.com/watch?v=cyVzOpjCF0Q</a:t>
            </a:r>
            <a:endParaRPr lang="en-US" dirty="0">
              <a:solidFill>
                <a:srgbClr val="000000"/>
              </a:solidFill>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endParaRPr lang="en-US" dirty="0">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endParaRPr lang="en-US" sz="1400" dirty="0">
              <a:effectLst/>
              <a:latin typeface="Times New Roman" panose="02020603050405020304" pitchFamily="18" charset="0"/>
              <a:ea typeface="Calibri" panose="020F0502020204030204" pitchFamily="34" charset="0"/>
            </a:endParaRPr>
          </a:p>
          <a:p>
            <a:pPr>
              <a:lnSpc>
                <a:spcPct val="100000"/>
              </a:lnSpc>
              <a:spcBef>
                <a:spcPts val="0"/>
              </a:spcBef>
              <a:spcAft>
                <a:spcPts val="0"/>
              </a:spcAft>
            </a:pPr>
            <a:endParaRPr lang="en-US" sz="1400" dirty="0">
              <a:solidFill>
                <a:srgbClr val="000000"/>
              </a:solidFill>
              <a:effectLst/>
              <a:latin typeface="Times New Roman" panose="02020603050405020304" pitchFamily="18" charset="0"/>
              <a:ea typeface="Calibri" panose="020F0502020204030204" pitchFamily="34" charset="0"/>
            </a:endParaRPr>
          </a:p>
          <a:p>
            <a:endParaRPr lang="en-US" sz="12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EEFBCFB9-DBB2-5122-EAE8-200337FC78A6}"/>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27</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1516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20578"/>
          </a:xfrm>
        </p:spPr>
        <p:txBody>
          <a:bodyPr>
            <a:noAutofit/>
          </a:bodyPr>
          <a:lstStyle/>
          <a:p>
            <a:br>
              <a:rPr lang="en-US" sz="4800" b="1" i="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Monetary Compensation</a:t>
            </a:r>
            <a:r>
              <a:rPr lang="en-US" sz="4800" b="1" baseline="30000" dirty="0">
                <a:latin typeface="Times New Roman" panose="02020603050405020304" pitchFamily="18" charset="0"/>
                <a:cs typeface="Times New Roman" panose="02020603050405020304" pitchFamily="18" charset="0"/>
              </a:rPr>
              <a:t> Recommendations</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606378"/>
            <a:ext cx="9601200" cy="4402536"/>
          </a:xfrm>
        </p:spPr>
        <p:txBody>
          <a:bodyPr>
            <a:normAutofit/>
          </a:bodyPr>
          <a:lstStyle/>
          <a:p>
            <a:pPr marL="228600" indent="-228600">
              <a:lnSpc>
                <a:spcPct val="100000"/>
              </a:lnSpc>
              <a:spcBef>
                <a:spcPts val="0"/>
              </a:spcBef>
              <a:spcAft>
                <a:spcPts val="0"/>
              </a:spcAft>
            </a:pPr>
            <a:r>
              <a:rPr lang="en-US" kern="100" dirty="0">
                <a:solidFill>
                  <a:srgbClr val="000000"/>
                </a:solidFill>
                <a:effectLst/>
                <a:latin typeface="Times New Roman" panose="02020603050405020304" pitchFamily="18" charset="0"/>
                <a:ea typeface="Calibri" panose="020F0502020204030204" pitchFamily="34" charset="0"/>
                <a:cs typeface="MrsEavesXLSerifOT"/>
              </a:rPr>
              <a:t>AB 3121 charged the CRTF with calcu­lating “</a:t>
            </a:r>
            <a:r>
              <a:rPr lang="en-US" b="1" i="1" kern="100" dirty="0">
                <a:solidFill>
                  <a:srgbClr val="000000"/>
                </a:solidFill>
                <a:effectLst/>
                <a:latin typeface="Times New Roman" panose="02020603050405020304" pitchFamily="18" charset="0"/>
                <a:ea typeface="Calibri" panose="020F0502020204030204" pitchFamily="34" charset="0"/>
                <a:cs typeface="MrsEavesXLSerifOT"/>
              </a:rPr>
              <a:t>any form of compensation to African Americans, with a special consideration for African Americans who are descendants of persons enslaved in the United States</a:t>
            </a:r>
            <a:r>
              <a:rPr lang="en-US" kern="100" dirty="0">
                <a:solidFill>
                  <a:srgbClr val="000000"/>
                </a:solidFill>
                <a:effectLst/>
                <a:latin typeface="Times New Roman" panose="02020603050405020304" pitchFamily="18" charset="0"/>
                <a:ea typeface="Calibri" panose="020F0502020204030204" pitchFamily="34" charset="0"/>
                <a:cs typeface="MrsEavesXLSerifOT"/>
              </a:rPr>
              <a:t>.”</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nSpc>
                <a:spcPct val="10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engaged experts who identified five key categories of ongoing harm for which there are sufficient data and methods to esti­mate monetary losses experienced by African Americans in California (please see CRTF Final Report, </a:t>
            </a:r>
            <a:r>
              <a:rPr lang="en-US"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17</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608-625): </a:t>
            </a:r>
          </a:p>
          <a:p>
            <a:pPr lvl="1" indent="-457200">
              <a:lnSpc>
                <a:spcPct val="100000"/>
              </a:lnSpc>
              <a:spcBef>
                <a:spcPts val="0"/>
              </a:spcBef>
              <a:spcAft>
                <a:spcPts val="0"/>
              </a:spcAft>
              <a:buFont typeface="+mj-lt"/>
              <a:buAutoNum type="arabicPeriod"/>
            </a:pP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Health Harms </a:t>
            </a:r>
          </a:p>
          <a:p>
            <a:pPr lvl="1" indent="-457200">
              <a:lnSpc>
                <a:spcPct val="100000"/>
              </a:lnSpc>
              <a:spcBef>
                <a:spcPts val="0"/>
              </a:spcBef>
              <a:spcAft>
                <a:spcPts val="0"/>
              </a:spcAft>
              <a:buFont typeface="+mj-lt"/>
              <a:buAutoNum type="arabicPeriod"/>
            </a:pP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Mass Incarceration and Over-Policing of African Americans </a:t>
            </a:r>
          </a:p>
          <a:p>
            <a:pPr lvl="1" indent="-457200">
              <a:lnSpc>
                <a:spcPct val="100000"/>
              </a:lnSpc>
              <a:spcBef>
                <a:spcPts val="0"/>
              </a:spcBef>
              <a:spcAft>
                <a:spcPts val="0"/>
              </a:spcAft>
              <a:buFont typeface="+mj-lt"/>
              <a:buAutoNum type="arabicPeriod"/>
            </a:pP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Housing Discrimination </a:t>
            </a:r>
          </a:p>
          <a:p>
            <a:pPr lvl="1" indent="-457200">
              <a:lnSpc>
                <a:spcPct val="100000"/>
              </a:lnSpc>
              <a:spcBef>
                <a:spcPts val="0"/>
              </a:spcBef>
              <a:spcAft>
                <a:spcPts val="0"/>
              </a:spcAft>
              <a:buFont typeface="+mj-lt"/>
              <a:buAutoNum type="arabicPeriod"/>
            </a:pP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Unjust Property Takings by Eminent Domain </a:t>
            </a:r>
          </a:p>
          <a:p>
            <a:pPr lvl="1" indent="-457200">
              <a:lnSpc>
                <a:spcPct val="100000"/>
              </a:lnSpc>
              <a:spcBef>
                <a:spcPts val="0"/>
              </a:spcBef>
              <a:spcAft>
                <a:spcPts val="0"/>
              </a:spcAft>
              <a:buFont typeface="+mj-lt"/>
              <a:buAutoNum type="arabicPeriod"/>
            </a:pPr>
            <a:r>
              <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Devaluation of African American Businesses </a:t>
            </a:r>
          </a:p>
          <a:p>
            <a:pPr marL="987552" lvl="2">
              <a:lnSpc>
                <a:spcPct val="107000"/>
              </a:lnSpc>
              <a:spcBef>
                <a:spcPts val="0"/>
              </a:spcBef>
              <a:spcAft>
                <a:spcPts val="0"/>
              </a:spcAft>
            </a:pPr>
            <a:endParaRPr lang="en-US"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DF917BF7-F9E3-21C4-305C-A3CFC219D66B}"/>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3</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9276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br>
              <a:rPr lang="en-US" sz="4800" b="1" i="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General Structural </a:t>
            </a:r>
            <a:r>
              <a:rPr lang="en-US" sz="4800" b="1" baseline="30000" dirty="0">
                <a:latin typeface="Times New Roman" panose="02020603050405020304" pitchFamily="18" charset="0"/>
                <a:cs typeface="Times New Roman" panose="02020603050405020304" pitchFamily="18" charset="0"/>
              </a:rPr>
              <a:t>Policy Recommendations</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lnSpcReduction="10000"/>
          </a:bodyPr>
          <a:lstStyle/>
          <a:p>
            <a:pPr marL="228600" indent="-228600">
              <a:lnSpc>
                <a:spcPct val="110000"/>
              </a:lnSpc>
              <a:spcBef>
                <a:spcPts val="0"/>
              </a:spcBef>
              <a:spcAft>
                <a:spcPts val="0"/>
              </a:spcAft>
            </a:pPr>
            <a:r>
              <a:rPr lang="en-US" kern="100" dirty="0">
                <a:solidFill>
                  <a:srgbClr val="000000"/>
                </a:solidFill>
                <a:effectLst/>
                <a:latin typeface="Times New Roman" panose="02020603050405020304" pitchFamily="18" charset="0"/>
                <a:ea typeface="Calibri" panose="020F0502020204030204" pitchFamily="34" charset="0"/>
                <a:cs typeface="MrsEavesXLSerifOT"/>
              </a:rPr>
              <a:t>In its Final Report, the CRTF concludes that the “</a:t>
            </a:r>
            <a:r>
              <a:rPr lang="en-US" b="1" i="1" kern="100" dirty="0">
                <a:solidFill>
                  <a:srgbClr val="000000"/>
                </a:solidFill>
                <a:effectLst/>
                <a:latin typeface="Times New Roman" panose="02020603050405020304" pitchFamily="18" charset="0"/>
                <a:ea typeface="Calibri" panose="020F0502020204030204" pitchFamily="34" charset="0"/>
                <a:cs typeface="MrsEavesXLSerifOT"/>
              </a:rPr>
              <a:t>adoption and implementation of [its] recommendations are cru­cial to effectuating AB 3121’s purpose and beginning the long-overdue process of providing true reparations for African Americans</a:t>
            </a:r>
            <a:r>
              <a:rPr lang="en-US" kern="100" dirty="0">
                <a:solidFill>
                  <a:srgbClr val="000000"/>
                </a:solidFill>
                <a:effectLst/>
                <a:latin typeface="Times New Roman" panose="02020603050405020304" pitchFamily="18" charset="0"/>
                <a:ea typeface="Calibri" panose="020F0502020204030204" pitchFamily="34" charset="0"/>
                <a:cs typeface="MrsEavesXLSerifOT"/>
              </a:rPr>
              <a:t>.”</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six</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General Structural Policy Recommendations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18</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635-641): </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Create and Fund the California American Freedman Affairs Agency </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Repeal Proposition 209 </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Mandate Effective Racial Impact Analyses</a:t>
            </a:r>
            <a:r>
              <a:rPr lang="en-US" b="1" i="1" u="none" strike="noStrike" baseline="30000" dirty="0">
                <a:solidFill>
                  <a:srgbClr val="000000"/>
                </a:solidFill>
                <a:latin typeface="Times New Roman" panose="02020603050405020304" pitchFamily="18" charset="0"/>
                <a:cs typeface="Times New Roman" panose="02020603050405020304" pitchFamily="18" charset="0"/>
              </a:rPr>
              <a:t> </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Require Agency Transparency</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Make Legislative Findings that Build Legislative Records that Reflect the Historic and</a:t>
            </a:r>
            <a:r>
              <a:rPr lang="en-US" b="1" i="1" dirty="0">
                <a:solidFill>
                  <a:srgbClr val="000000"/>
                </a:solidFill>
                <a:latin typeface="Times New Roman" panose="02020603050405020304" pitchFamily="18" charset="0"/>
                <a:cs typeface="Times New Roman" panose="02020603050405020304" pitchFamily="18" charset="0"/>
              </a:rPr>
              <a:t> </a:t>
            </a:r>
            <a:r>
              <a:rPr lang="en-US" b="1" i="1" u="none" strike="noStrike" baseline="0" dirty="0">
                <a:solidFill>
                  <a:srgbClr val="000000"/>
                </a:solidFill>
                <a:latin typeface="Times New Roman" panose="02020603050405020304" pitchFamily="18" charset="0"/>
                <a:cs typeface="Times New Roman" panose="02020603050405020304" pitchFamily="18" charset="0"/>
              </a:rPr>
              <a:t>Present State of Pervasive Structural Barriers and Discrimination Against African Americans and Support Reparative Enactments </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Transmit the AB 3121 Task Force Report to the President of the United States and the United States Congress </a:t>
            </a:r>
          </a:p>
          <a:p>
            <a:pPr marL="987552" lvl="2">
              <a:lnSpc>
                <a:spcPct val="107000"/>
              </a:lnSpc>
              <a:spcBef>
                <a:spcPts val="0"/>
              </a:spcBef>
              <a:spcAft>
                <a:spcPts val="0"/>
              </a:spcAft>
            </a:pPr>
            <a:endParaRPr lang="en-US"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CD77FA5A-4D93-CDA8-F59F-39E77F1DD8DB}"/>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4</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97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br>
              <a:rPr lang="en-US" sz="4800" b="1" baseline="30000" dirty="0">
                <a:latin typeface="Times New Roman" panose="02020603050405020304" pitchFamily="18" charset="0"/>
                <a:cs typeface="Times New Roman" panose="02020603050405020304" pitchFamily="18" charset="0"/>
              </a:rPr>
            </a:br>
            <a:r>
              <a:rPr lang="en-US" sz="4800" b="1" baseline="30000" dirty="0">
                <a:latin typeface="Times New Roman" panose="02020603050405020304" pitchFamily="18" charset="0"/>
                <a:cs typeface="Times New Roman" panose="02020603050405020304" pitchFamily="18" charset="0"/>
              </a:rPr>
              <a:t>Policy Recommendations Addressing </a:t>
            </a:r>
            <a:r>
              <a:rPr lang="en-US" sz="4800" b="1" i="1" baseline="30000" dirty="0">
                <a:latin typeface="Times New Roman" panose="02020603050405020304" pitchFamily="18" charset="0"/>
                <a:cs typeface="Times New Roman" panose="02020603050405020304" pitchFamily="18" charset="0"/>
              </a:rPr>
              <a:t>Enslavement</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six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Enslavement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19</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644-646): </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Enact a Resolution Affirming the State’s Protection of Descendants of Enslaved People and Guaranteeing Protection of the Civil, Political and Socio-Cultural Rights of Descendants of Enslaved People</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Amend the California Constitution to Prohibit Involuntary Servitude</a:t>
            </a:r>
          </a:p>
          <a:p>
            <a:pPr marL="914400" indent="-457200">
              <a:lnSpc>
                <a:spcPct val="110000"/>
              </a:lnSpc>
              <a:spcBef>
                <a:spcPts val="0"/>
              </a:spcBef>
              <a:spcAft>
                <a:spcPts val="0"/>
              </a:spcAft>
              <a:buAutoNum type="arabicPeriod"/>
            </a:pPr>
            <a:r>
              <a:rPr lang="en-US" b="1" i="1" dirty="0">
                <a:solidFill>
                  <a:srgbClr val="000000"/>
                </a:solidFill>
                <a:latin typeface="Times New Roman" panose="02020603050405020304" pitchFamily="18" charset="0"/>
                <a:cs typeface="Times New Roman" panose="02020603050405020304" pitchFamily="18" charset="0"/>
              </a:rPr>
              <a:t>Require Payment of Fair Market Value for Labor Provided by Incarcerated Persons (Whether in Jail or Prison)</a:t>
            </a:r>
            <a:endParaRPr lang="en-US" b="1" i="1" u="none" strike="noStrike" baseline="30000" dirty="0">
              <a:solidFill>
                <a:srgbClr val="000000"/>
              </a:solidFill>
              <a:latin typeface="Times New Roman" panose="02020603050405020304" pitchFamily="18"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dirty="0">
                <a:solidFill>
                  <a:srgbClr val="000000"/>
                </a:solidFill>
                <a:latin typeface="Times New Roman" panose="02020603050405020304" pitchFamily="18" charset="0"/>
                <a:cs typeface="Times New Roman" panose="02020603050405020304" pitchFamily="18" charset="0"/>
              </a:rPr>
              <a:t>Emphasize the “Rehabilitation” in the California Department of Corrections and Rehabilitation (CDCR)</a:t>
            </a:r>
            <a:endParaRPr lang="en-US" b="1" i="1" u="none" strike="noStrike" baseline="0" dirty="0">
              <a:solidFill>
                <a:srgbClr val="000000"/>
              </a:solidFill>
              <a:latin typeface="Times New Roman" panose="02020603050405020304" pitchFamily="18"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Abolish the Death Penalty </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Prohibit Private Prisons from Benefiting from Contracts with CDCR to Provide Reentry Services to Incarcerated or Paroled Individuals </a:t>
            </a:r>
          </a:p>
          <a:p>
            <a:pPr marL="987552" lvl="2">
              <a:lnSpc>
                <a:spcPct val="107000"/>
              </a:lnSpc>
              <a:spcBef>
                <a:spcPts val="0"/>
              </a:spcBef>
              <a:spcAft>
                <a:spcPts val="0"/>
              </a:spcAft>
            </a:pPr>
            <a:endParaRPr lang="en-US"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CB45B16D-D7E1-AA49-30C5-22FCB1DF2F4E}"/>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5</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870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br>
              <a:rPr lang="en-US" sz="4800" b="1" baseline="30000" dirty="0">
                <a:latin typeface="Times New Roman" panose="02020603050405020304" pitchFamily="18" charset="0"/>
                <a:cs typeface="Times New Roman" panose="02020603050405020304" pitchFamily="18" charset="0"/>
              </a:rPr>
            </a:br>
            <a:r>
              <a:rPr lang="en-US" sz="4800" b="1" baseline="30000" dirty="0">
                <a:latin typeface="Times New Roman" panose="02020603050405020304" pitchFamily="18" charset="0"/>
                <a:cs typeface="Times New Roman" panose="02020603050405020304" pitchFamily="18" charset="0"/>
              </a:rPr>
              <a:t>Policy Recommendations Addressing </a:t>
            </a:r>
            <a:r>
              <a:rPr lang="en-US" sz="4800" b="1" i="1" baseline="30000" dirty="0">
                <a:latin typeface="Times New Roman" panose="02020603050405020304" pitchFamily="18" charset="0"/>
                <a:cs typeface="Times New Roman" panose="02020603050405020304" pitchFamily="18" charset="0"/>
              </a:rPr>
              <a:t>Racial Terror </a:t>
            </a:r>
            <a:r>
              <a:rPr lang="en-US" sz="4800" b="1" baseline="30000" dirty="0">
                <a:latin typeface="Times New Roman" panose="02020603050405020304" pitchFamily="18" charset="0"/>
                <a:cs typeface="Times New Roman" panose="02020603050405020304" pitchFamily="18" charset="0"/>
              </a:rPr>
              <a:t>A</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fontScale="92500" lnSpcReduction="10000"/>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12</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Racial Terror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20</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648-665): </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Advance the Study of the Intergenerational</a:t>
            </a:r>
            <a:r>
              <a:rPr lang="en-US" b="1" i="1" dirty="0">
                <a:solidFill>
                  <a:srgbClr val="000000"/>
                </a:solidFill>
                <a:latin typeface="Times New Roman" panose="02020603050405020304" pitchFamily="18" charset="0"/>
                <a:cs typeface="Times New Roman" panose="02020603050405020304" pitchFamily="18" charset="0"/>
              </a:rPr>
              <a:t>, Direct and Indirect Impacts of Racism</a:t>
            </a:r>
            <a:endParaRPr lang="en-US" b="1" i="1" u="none" strike="noStrike" baseline="0" dirty="0">
              <a:solidFill>
                <a:srgbClr val="000000"/>
              </a:solidFill>
              <a:latin typeface="Times New Roman" panose="02020603050405020304" pitchFamily="18"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dirty="0">
                <a:solidFill>
                  <a:srgbClr val="000000"/>
                </a:solidFill>
                <a:latin typeface="Times New Roman" panose="02020603050405020304" pitchFamily="18" charset="0"/>
                <a:cs typeface="Times New Roman" panose="02020603050405020304" pitchFamily="18" charset="0"/>
              </a:rPr>
              <a:t>Establish and Fund Community Wellness Centers in African American Communities</a:t>
            </a: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Fund Research to Study the Mental Health Issues Within California’s African American Youth Population, and Address Rising Suicide Rates Among African American Youth</a:t>
            </a:r>
            <a:endParaRPr lang="en-US" b="1" i="1" u="none" strike="noStrike" baseline="30000" dirty="0">
              <a:solidFill>
                <a:srgbClr val="000000"/>
              </a:solidFill>
              <a:latin typeface="Times New Roman" panose="02020603050405020304" pitchFamily="18"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dirty="0">
                <a:solidFill>
                  <a:srgbClr val="000000"/>
                </a:solidFill>
                <a:latin typeface="Times New Roman" panose="02020603050405020304" pitchFamily="18" charset="0"/>
                <a:cs typeface="Times New Roman" panose="02020603050405020304" pitchFamily="18" charset="0"/>
              </a:rPr>
              <a:t>Expand the Membership of the Mental Health Services Oversight and Accountability Commission to Include an Expert in Reducing Disparities in Mental Health Care Access and Treatment</a:t>
            </a:r>
            <a:endParaRPr lang="en-US" b="1" i="1" u="none" strike="noStrike" baseline="0" dirty="0">
              <a:solidFill>
                <a:srgbClr val="000000"/>
              </a:solidFill>
              <a:latin typeface="Times New Roman" panose="02020603050405020304" pitchFamily="18"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dirty="0">
                <a:solidFill>
                  <a:srgbClr val="000000"/>
                </a:solidFill>
                <a:latin typeface="Times New Roman" panose="02020603050405020304" pitchFamily="18" charset="0"/>
                <a:cs typeface="Times New Roman" panose="02020603050405020304" pitchFamily="18" charset="0"/>
              </a:rPr>
              <a:t>Fund Community-Driven Solutions to Decrease Community Violence at the Family, School, and Neighborhood Levels in African American Communities</a:t>
            </a:r>
            <a:endParaRPr lang="en-US" b="1" i="1" u="none" strike="noStrike" baseline="0" dirty="0">
              <a:solidFill>
                <a:srgbClr val="000000"/>
              </a:solidFill>
              <a:latin typeface="Times New Roman" panose="02020603050405020304" pitchFamily="18" charset="0"/>
              <a:cs typeface="Times New Roman" panose="02020603050405020304" pitchFamily="18" charset="0"/>
            </a:endParaRPr>
          </a:p>
          <a:p>
            <a:pPr marL="914400" indent="-457200">
              <a:lnSpc>
                <a:spcPct val="110000"/>
              </a:lnSpc>
              <a:spcBef>
                <a:spcPts val="0"/>
              </a:spcBef>
              <a:spcAft>
                <a:spcPts val="0"/>
              </a:spcAft>
              <a:buAutoNum type="arabicPeriod"/>
            </a:pPr>
            <a:r>
              <a:rPr lang="en-US" b="1" i="1" u="none" strike="noStrike" baseline="0" dirty="0">
                <a:solidFill>
                  <a:srgbClr val="000000"/>
                </a:solidFill>
                <a:latin typeface="Times New Roman" panose="02020603050405020304" pitchFamily="18" charset="0"/>
                <a:cs typeface="Times New Roman" panose="02020603050405020304" pitchFamily="18" charset="0"/>
              </a:rPr>
              <a:t>Address and Remedy Discrimination Against African American LGBTQ+ Youth and Adults, Reduce Economic Disparities for the African American LGBTQ+ Population, and Reduce Disparities in Mental Health and Health Care Outcomes for African American LGBTQ+ Youth and Adults</a:t>
            </a:r>
          </a:p>
          <a:p>
            <a:pPr marL="987552" lvl="2">
              <a:lnSpc>
                <a:spcPct val="107000"/>
              </a:lnSpc>
              <a:spcBef>
                <a:spcPts val="0"/>
              </a:spcBef>
              <a:spcAft>
                <a:spcPts val="0"/>
              </a:spcAft>
            </a:pPr>
            <a:endParaRPr lang="en-US"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1A9D2F9E-0D5B-65AF-3180-332106E926F6}"/>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6</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7118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br>
              <a:rPr lang="en-US" sz="4800" b="1" baseline="30000" dirty="0">
                <a:latin typeface="Times New Roman" panose="02020603050405020304" pitchFamily="18" charset="0"/>
                <a:cs typeface="Times New Roman" panose="02020603050405020304" pitchFamily="18" charset="0"/>
              </a:rPr>
            </a:br>
            <a:r>
              <a:rPr lang="en-US" sz="4800" b="1" baseline="30000" dirty="0">
                <a:latin typeface="Times New Roman" panose="02020603050405020304" pitchFamily="18" charset="0"/>
                <a:cs typeface="Times New Roman" panose="02020603050405020304" pitchFamily="18" charset="0"/>
              </a:rPr>
              <a:t>Policy Recommendations Addressing </a:t>
            </a:r>
            <a:r>
              <a:rPr lang="en-US" sz="4800" b="1" i="1" baseline="30000" dirty="0">
                <a:latin typeface="Times New Roman" panose="02020603050405020304" pitchFamily="18" charset="0"/>
                <a:cs typeface="Times New Roman" panose="02020603050405020304" pitchFamily="18" charset="0"/>
              </a:rPr>
              <a:t>Racial Terror</a:t>
            </a:r>
            <a:r>
              <a:rPr lang="en-US" sz="4800" b="1" baseline="30000" dirty="0">
                <a:latin typeface="Times New Roman" panose="02020603050405020304" pitchFamily="18" charset="0"/>
                <a:cs typeface="Times New Roman" panose="02020603050405020304" pitchFamily="18" charset="0"/>
              </a:rPr>
              <a:t> B</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fontScale="92500" lnSpcReduction="10000"/>
          </a:bodyPr>
          <a:lstStyle/>
          <a:p>
            <a:pPr marL="228600" indent="-228600">
              <a:lnSpc>
                <a:spcPct val="110000"/>
              </a:lnSpc>
              <a:spcBef>
                <a:spcPts val="0"/>
              </a:spcBef>
              <a:spcAft>
                <a:spcPts val="0"/>
              </a:spcAft>
            </a:pP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12</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Racial Terror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sz="22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Chapter </a:t>
            </a:r>
            <a:r>
              <a:rPr lang="en-US" sz="22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20</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648-665): </a:t>
            </a:r>
            <a:endParaRPr lang="en-US"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10000"/>
              </a:lnSpc>
              <a:spcBef>
                <a:spcPts val="0"/>
              </a:spcBef>
              <a:spcAft>
                <a:spcPts val="0"/>
              </a:spcAft>
              <a:buAutoNum type="arabicPeriod" startAt="7"/>
            </a:pPr>
            <a:r>
              <a:rPr lang="en-US" b="1" i="1" dirty="0">
                <a:solidFill>
                  <a:srgbClr val="000000"/>
                </a:solidFill>
                <a:latin typeface="Times New Roman" panose="02020603050405020304" pitchFamily="18" charset="0"/>
                <a:cs typeface="Times New Roman" panose="02020603050405020304" pitchFamily="18" charset="0"/>
              </a:rPr>
              <a:t>Implement Procedures to Address the Over-Diagnosis of Emotional Disturbance Disorder s, Including Conduct Disorder, in African American Children</a:t>
            </a:r>
          </a:p>
          <a:p>
            <a:pPr marL="914400" indent="-457200">
              <a:lnSpc>
                <a:spcPct val="110000"/>
              </a:lnSpc>
              <a:spcBef>
                <a:spcPts val="0"/>
              </a:spcBef>
              <a:spcAft>
                <a:spcPts val="0"/>
              </a:spcAft>
              <a:buAutoNum type="arabicPeriod" startAt="7"/>
            </a:pP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Disrupt the Mental Health Crisis and County Jail Cycle in African American Communities</a:t>
            </a:r>
          </a:p>
          <a:p>
            <a:pPr marL="914400" indent="-457200">
              <a:lnSpc>
                <a:spcPct val="110000"/>
              </a:lnSpc>
              <a:spcBef>
                <a:spcPts val="0"/>
              </a:spcBef>
              <a:spcAft>
                <a:spcPts val="0"/>
              </a:spcAft>
              <a:buFont typeface="Franklin Gothic Book" panose="020B0503020102020204" pitchFamily="34" charset="0"/>
              <a:buAutoNum type="arabicPeriod" startAt="7"/>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Create and Fund Equivalents to the UC-PRIME-LEAD-ABC Program for Psychologists, Licensed Professional Counselors, and Licensed Professional Therapists (See </a:t>
            </a:r>
            <a:r>
              <a:rPr lang="en-US"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Chapter 29</a:t>
            </a:r>
            <a:r>
              <a:rPr lang="en-US" b="1" i="1"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for the text of this recommendation)</a:t>
            </a:r>
          </a:p>
          <a:p>
            <a:pPr marL="914400" indent="-457200">
              <a:lnSpc>
                <a:spcPct val="110000"/>
              </a:lnSpc>
              <a:spcBef>
                <a:spcPts val="0"/>
              </a:spcBef>
              <a:spcAft>
                <a:spcPts val="0"/>
              </a:spcAft>
              <a:buFont typeface="Franklin Gothic Book" panose="020B0503020102020204" pitchFamily="34" charset="0"/>
              <a:buAutoNum type="arabicPeriod" startAt="7"/>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Eliminate Legal Protections for Peace Officers Who Violate Civil or Constitutional Rights</a:t>
            </a:r>
          </a:p>
          <a:p>
            <a:pPr marL="914400" indent="-457200">
              <a:lnSpc>
                <a:spcPct val="110000"/>
              </a:lnSpc>
              <a:spcBef>
                <a:spcPts val="0"/>
              </a:spcBef>
              <a:spcAft>
                <a:spcPts val="0"/>
              </a:spcAft>
              <a:buFont typeface="Franklin Gothic Book" panose="020B0503020102020204" pitchFamily="34" charset="0"/>
              <a:buAutoNum type="arabicPeriod" startAt="7"/>
            </a:pP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a:t>
            </a: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ecommend Abolition of the Qualified Immunity Doctrine to Allow Access to Justice for Victims of Police Violence</a:t>
            </a:r>
            <a:endPar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10000"/>
              </a:lnSpc>
              <a:spcBef>
                <a:spcPts val="0"/>
              </a:spcBef>
              <a:spcAft>
                <a:spcPts val="0"/>
              </a:spcAft>
              <a:buAutoNum type="arabicPeriod" startAt="7"/>
            </a:pP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Assess and Remedy Racially Biased Treatment of African American Adults and Juveniles in Custody in County Jails, State Prisons, Juvenile Halls, and Youth Camps (See </a:t>
            </a:r>
            <a:r>
              <a:rPr lang="en-US" b="1" i="1" dirty="0">
                <a:solidFill>
                  <a:srgbClr val="7030A0"/>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Chapter 28</a:t>
            </a:r>
            <a:r>
              <a:rPr lang="en-US" b="1" i="1" dirty="0">
                <a:solidFill>
                  <a:srgbClr val="7030A0"/>
                </a:solidFill>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for the text of this recommendation) </a:t>
            </a:r>
            <a:endParaRPr lang="en-US"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F452092E-D45D-10B3-BCE1-6D4807344567}"/>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7</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04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Political Disenfranchisement</a:t>
            </a:r>
            <a:r>
              <a:rPr lang="en-US" sz="4800" b="1" baseline="30000" dirty="0">
                <a:latin typeface="Times New Roman" panose="02020603050405020304" pitchFamily="18" charset="0"/>
                <a:cs typeface="Times New Roman" panose="02020603050405020304" pitchFamily="18" charset="0"/>
              </a:rPr>
              <a:t> A</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a:t>
            </a:r>
            <a:r>
              <a:rPr lang="en-US"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eight</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Political Disenfranchisement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Chapter 21</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674-679): </a:t>
            </a:r>
          </a:p>
          <a:p>
            <a:pPr marL="228600" indent="-228600">
              <a:lnSpc>
                <a:spcPct val="110000"/>
              </a:lnSpc>
              <a:spcBef>
                <a:spcPts val="0"/>
              </a:spcBef>
              <a:spcAft>
                <a:spcPts val="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Require District-Based Voting and Independent Redistricting Commissions to Safeguard Against the Dilution of the African American Voting Bloc</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Increase Funding to Support the California Department of Justice’s Enforcement of Voting Rights in California</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Enact Legislation Aligning with the Objectives of </a:t>
            </a: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hlinkClick r:id="rId4"/>
              </a:rPr>
              <a:t>AB 2576</a:t>
            </a: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 and Establish Separate Funding to Support Educational and Civic Engagement Activities</a:t>
            </a:r>
          </a:p>
          <a:p>
            <a:pPr marL="914400" indent="-457200">
              <a:lnSpc>
                <a:spcPct val="100000"/>
              </a:lnSpc>
              <a:spcBef>
                <a:spcPts val="0"/>
              </a:spcBef>
              <a:spcAft>
                <a:spcPts val="0"/>
              </a:spcAft>
              <a:buFont typeface="Franklin Gothic Book" panose="020B0503020102020204" pitchFamily="34" charset="0"/>
              <a:buAutoNum type="arabicPeriod"/>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Provide Funding to Non-government Organizations (NGOs) the Work of Which Focuses on Increasing Civic Engagement Among African Americans</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0B9F259C-C887-8486-CD5F-DC933149C2D0}"/>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8</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2857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26474"/>
            <a:ext cx="9601200" cy="671945"/>
          </a:xfrm>
        </p:spPr>
        <p:txBody>
          <a:bodyPr>
            <a:noAutofit/>
          </a:bodyPr>
          <a:lstStyle/>
          <a:p>
            <a:r>
              <a:rPr lang="en-US" sz="4800" b="1" baseline="30000" dirty="0">
                <a:latin typeface="Times New Roman" panose="02020603050405020304" pitchFamily="18" charset="0"/>
                <a:cs typeface="Times New Roman" panose="02020603050405020304" pitchFamily="18" charset="0"/>
              </a:rPr>
              <a:t>Policy Recommendations Addressing</a:t>
            </a:r>
            <a:br>
              <a:rPr lang="en-US" sz="4800" b="1" baseline="30000" dirty="0">
                <a:latin typeface="Times New Roman" panose="02020603050405020304" pitchFamily="18" charset="0"/>
                <a:cs typeface="Times New Roman" panose="02020603050405020304" pitchFamily="18" charset="0"/>
              </a:rPr>
            </a:br>
            <a:r>
              <a:rPr lang="en-US" sz="4800" b="1" i="1" baseline="30000" dirty="0">
                <a:latin typeface="Times New Roman" panose="02020603050405020304" pitchFamily="18" charset="0"/>
                <a:cs typeface="Times New Roman" panose="02020603050405020304" pitchFamily="18" charset="0"/>
              </a:rPr>
              <a:t>Political Disenfranchisement</a:t>
            </a:r>
            <a:r>
              <a:rPr lang="en-US" sz="4800" b="1" baseline="30000" dirty="0">
                <a:latin typeface="Times New Roman" panose="02020603050405020304" pitchFamily="18" charset="0"/>
                <a:cs typeface="Times New Roman" panose="02020603050405020304" pitchFamily="18" charset="0"/>
              </a:rPr>
              <a:t> B</a:t>
            </a:r>
          </a:p>
        </p:txBody>
      </p:sp>
      <p:sp>
        <p:nvSpPr>
          <p:cNvPr id="5" name="Content Placeholder 2">
            <a:extLst>
              <a:ext uri="{FF2B5EF4-FFF2-40B4-BE49-F238E27FC236}">
                <a16:creationId xmlns:a16="http://schemas.microsoft.com/office/drawing/2014/main" id="{19DAD6DD-1FB0-40D4-8DBC-D8584C0F1A8D}"/>
              </a:ext>
            </a:extLst>
          </p:cNvPr>
          <p:cNvSpPr>
            <a:spLocks noGrp="1"/>
          </p:cNvSpPr>
          <p:nvPr>
            <p:ph idx="1"/>
          </p:nvPr>
        </p:nvSpPr>
        <p:spPr>
          <a:xfrm>
            <a:off x="1371600" y="1482435"/>
            <a:ext cx="9601200" cy="4849091"/>
          </a:xfrm>
        </p:spPr>
        <p:txBody>
          <a:bodyPr>
            <a:normAutofit/>
          </a:bodyPr>
          <a:lstStyle/>
          <a:p>
            <a:pPr marL="228600" indent="-228600">
              <a:lnSpc>
                <a:spcPct val="110000"/>
              </a:lnSpc>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CRTF provides eight </a:t>
            </a:r>
            <a:r>
              <a:rPr lang="en-US"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Recommendations to Address Political Disenfranchisement </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(please see CRTF Final Report. </a:t>
            </a:r>
            <a:r>
              <a:rPr lang="en-US"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hlinkClick r:id="rId3"/>
              </a:rPr>
              <a:t>Chapter 21</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pages 674-679): </a:t>
            </a:r>
          </a:p>
          <a:p>
            <a:pPr marL="228600" indent="-228600">
              <a:lnSpc>
                <a:spcPct val="110000"/>
              </a:lnSpc>
              <a:spcBef>
                <a:spcPts val="0"/>
              </a:spcBef>
              <a:spcAft>
                <a:spcPts val="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startAt="5"/>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Declare Election Day a Paid State Holiday and Provide Support to Essential Workers to Increase Access to the Polls</a:t>
            </a:r>
          </a:p>
          <a:p>
            <a:pPr marL="914400" indent="-457200">
              <a:lnSpc>
                <a:spcPct val="100000"/>
              </a:lnSpc>
              <a:spcBef>
                <a:spcPts val="0"/>
              </a:spcBef>
              <a:spcAft>
                <a:spcPts val="0"/>
              </a:spcAft>
              <a:buAutoNum type="arabicPeriod" startAt="5"/>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Remove the Barrier of Proving Identity to Vote</a:t>
            </a:r>
          </a:p>
          <a:p>
            <a:pPr marL="914400" indent="-457200">
              <a:lnSpc>
                <a:spcPct val="100000"/>
              </a:lnSpc>
              <a:spcBef>
                <a:spcPts val="0"/>
              </a:spcBef>
              <a:spcAft>
                <a:spcPts val="0"/>
              </a:spcAft>
              <a:buAutoNum type="arabicPeriod" startAt="5"/>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Increase Jury Participation of Persons with Felony Convictions and Discourage Judges and Attorneys from Excluding Potential Jurors Solely for Having a Prior Felony Conviction</a:t>
            </a:r>
          </a:p>
          <a:p>
            <a:pPr marL="914400" indent="-457200">
              <a:lnSpc>
                <a:spcPct val="100000"/>
              </a:lnSpc>
              <a:spcBef>
                <a:spcPts val="0"/>
              </a:spcBef>
              <a:spcAft>
                <a:spcPts val="0"/>
              </a:spcAft>
              <a:buAutoNum type="arabicPeriod" startAt="5"/>
            </a:pPr>
            <a:r>
              <a:rPr lang="en-US" b="1" i="1" kern="100" dirty="0">
                <a:effectLst/>
                <a:latin typeface="Times New Roman" panose="02020603050405020304" pitchFamily="18" charset="0"/>
                <a:ea typeface="Calibri" panose="020F0502020204030204" pitchFamily="34" charset="0"/>
                <a:cs typeface="Times New Roman" panose="02020603050405020304" pitchFamily="18" charset="0"/>
              </a:rPr>
              <a:t>Increase Efforts to Restore the Voting Rights of Formerly and Currently Incarcerated Persons and Provide Access to Those Who Are Currently Incarcerated and Eligible to Vote</a:t>
            </a:r>
          </a:p>
          <a:p>
            <a:pPr marL="914400" indent="-457200">
              <a:lnSpc>
                <a:spcPct val="100000"/>
              </a:lnSpc>
              <a:spcBef>
                <a:spcPts val="0"/>
              </a:spcBef>
              <a:spcAft>
                <a:spcPts val="0"/>
              </a:spcAft>
              <a:buFont typeface="Franklin Gothic Book" panose="020B0503020102020204" pitchFamily="34" charset="0"/>
              <a:buAutoNum type="arabicPeriod"/>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Font typeface="Franklin Gothic Book" panose="020B0503020102020204" pitchFamily="34" charset="0"/>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indent="-457200">
              <a:lnSpc>
                <a:spcPct val="100000"/>
              </a:lnSpc>
              <a:spcBef>
                <a:spcPts val="0"/>
              </a:spcBef>
              <a:spcAft>
                <a:spcPts val="0"/>
              </a:spcAft>
              <a:buAutoNum type="arabicPeriod"/>
            </a:pPr>
            <a:endParaRPr lang="en-US" sz="1800" b="1"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p>
          <a:p>
            <a:pPr marL="0" indent="-182880">
              <a:buNone/>
            </a:pPr>
            <a:endParaRPr lang="en-US" sz="1600" dirty="0"/>
          </a:p>
        </p:txBody>
      </p:sp>
      <p:sp>
        <p:nvSpPr>
          <p:cNvPr id="3" name="Slide Number Placeholder 2">
            <a:extLst>
              <a:ext uri="{FF2B5EF4-FFF2-40B4-BE49-F238E27FC236}">
                <a16:creationId xmlns:a16="http://schemas.microsoft.com/office/drawing/2014/main" id="{017533F2-2D04-5A00-6AD2-97DEA12E537B}"/>
              </a:ext>
            </a:extLst>
          </p:cNvPr>
          <p:cNvSpPr>
            <a:spLocks noGrp="1"/>
          </p:cNvSpPr>
          <p:nvPr>
            <p:ph type="sldNum" sz="quarter" idx="12"/>
          </p:nvPr>
        </p:nvSpPr>
        <p:spPr/>
        <p:txBody>
          <a:bodyPr/>
          <a:lstStyle/>
          <a:p>
            <a:r>
              <a:rPr lang="en-US" dirty="0">
                <a:latin typeface="Times New Roman" panose="02020603050405020304" pitchFamily="18" charset="0"/>
                <a:cs typeface="Times New Roman" panose="02020603050405020304" pitchFamily="18" charset="0"/>
              </a:rPr>
              <a:t>Slide Number </a:t>
            </a:r>
            <a:fld id="{4057906D-9FDE-4BAC-B46E-583FBC0A76BD}" type="slidenum">
              <a:rPr lang="en-US" smtClean="0">
                <a:latin typeface="Times New Roman" panose="02020603050405020304" pitchFamily="18" charset="0"/>
                <a:cs typeface="Times New Roman" panose="02020603050405020304" pitchFamily="18" charset="0"/>
              </a:rPr>
              <a:t>9</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785513"/>
      </p:ext>
    </p:extLst>
  </p:cSld>
  <p:clrMapOvr>
    <a:masterClrMapping/>
  </p:clrMapOvr>
</p:sld>
</file>

<file path=ppt/theme/theme1.xml><?xml version="1.0" encoding="utf-8"?>
<a:theme xmlns:a="http://schemas.openxmlformats.org/drawingml/2006/main" name="Cro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8AC1071C0A647BE9234C78ECCA1F4" ma:contentTypeVersion="12" ma:contentTypeDescription="Create a new document." ma:contentTypeScope="" ma:versionID="72d2cbaa11bd2c4f02942d64c998622c">
  <xsd:schema xmlns:xsd="http://www.w3.org/2001/XMLSchema" xmlns:xs="http://www.w3.org/2001/XMLSchema" xmlns:p="http://schemas.microsoft.com/office/2006/metadata/properties" xmlns:ns3="66103bd0-4245-4c0f-9891-22984af98216" targetNamespace="http://schemas.microsoft.com/office/2006/metadata/properties" ma:root="true" ma:fieldsID="47d6db007ab6d5541753a00222048674" ns3:_="">
    <xsd:import namespace="66103bd0-4245-4c0f-9891-22984af9821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element ref="ns3:MediaServiceDateTaken" minOccurs="0"/>
                <xsd:element ref="ns3:MediaServiceGenerationTime" minOccurs="0"/>
                <xsd:element ref="ns3:MediaServiceEventHashCode" minOccurs="0"/>
                <xsd:element ref="ns3:MediaServiceLocation"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103bd0-4245-4c0f-9891-22984af982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D662F5-9718-4BE3-916F-0192387352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103bd0-4245-4c0f-9891-22984af982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83C712-A516-4B50-A455-26835782235C}">
  <ds:schemaRefs>
    <ds:schemaRef ds:uri="http://schemas.microsoft.com/sharepoint/v3/contenttype/forms"/>
  </ds:schemaRefs>
</ds:datastoreItem>
</file>

<file path=customXml/itemProps3.xml><?xml version="1.0" encoding="utf-8"?>
<ds:datastoreItem xmlns:ds="http://schemas.openxmlformats.org/officeDocument/2006/customXml" ds:itemID="{B9AD156B-10CE-49D2-8FA2-9A415CA9A256}">
  <ds:schemaRefs>
    <ds:schemaRef ds:uri="http://schemas.microsoft.com/office/2006/documentManagement/types"/>
    <ds:schemaRef ds:uri="http://schemas.microsoft.com/office/infopath/2007/PartnerControls"/>
    <ds:schemaRef ds:uri="http://purl.org/dc/terms/"/>
    <ds:schemaRef ds:uri="66103bd0-4245-4c0f-9891-22984af98216"/>
    <ds:schemaRef ds:uri="http://www.w3.org/XML/1998/namespace"/>
    <ds:schemaRef ds:uri="http://purl.org/dc/elements/1.1/"/>
    <ds:schemaRef ds:uri="http://schemas.microsoft.com/office/2006/metadata/properti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3627</Words>
  <Application>Microsoft Office PowerPoint</Application>
  <PresentationFormat>Widescreen</PresentationFormat>
  <Paragraphs>692</Paragraphs>
  <Slides>27</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Franklin Gothic Book</vt:lpstr>
      <vt:lpstr>MrsEavesXLSerifOT</vt:lpstr>
      <vt:lpstr>Times New Roman</vt:lpstr>
      <vt:lpstr>Crop</vt:lpstr>
      <vt:lpstr>CALIFORNIA REPARATIONS TASK FORCE  FINAL RECOMMENDATIONS</vt:lpstr>
      <vt:lpstr> The California Reparations Task Force (CRTF)</vt:lpstr>
      <vt:lpstr> Monetary Compensation Recommendations</vt:lpstr>
      <vt:lpstr> General Structural Policy Recommendations</vt:lpstr>
      <vt:lpstr> Policy Recommendations Addressing Enslavement</vt:lpstr>
      <vt:lpstr> Policy Recommendations Addressing Racial Terror A</vt:lpstr>
      <vt:lpstr> Policy Recommendations Addressing Racial Terror B</vt:lpstr>
      <vt:lpstr>Policy Recommendations Addressing Political Disenfranchisement A</vt:lpstr>
      <vt:lpstr>Policy Recommendations Addressing Political Disenfranchisement B</vt:lpstr>
      <vt:lpstr>Policy Recommendations Addressing Housing Segregation and Unjust Property Takings A</vt:lpstr>
      <vt:lpstr>Policy Recommendations Addressing Housing Segregation and Unjust Property Takings B</vt:lpstr>
      <vt:lpstr>Policy Recommendations Addressing  Separate and Unequal Education A</vt:lpstr>
      <vt:lpstr>Policy Recommendations Addressing  Separate and Unequal Education B</vt:lpstr>
      <vt:lpstr>Policy Recommendations Addressing  Racism in Environment and Infrastructure</vt:lpstr>
      <vt:lpstr>Policy Recommendations Addressing  Pathologizing the African American Family</vt:lpstr>
      <vt:lpstr>Policy Recommendations Addressing  Control Over Creative, Cultural and Intellectual Life</vt:lpstr>
      <vt:lpstr>Policy Recommendations Addressing  Stolen Labor and Hindered Opportunity</vt:lpstr>
      <vt:lpstr>Policy Recommendations Addressing  The Unjust Legal System A</vt:lpstr>
      <vt:lpstr>Policy Recommendations Addressing  The Unjust Legal System B</vt:lpstr>
      <vt:lpstr>Policy Recommendations Addressing  The Unjust Legal System C</vt:lpstr>
      <vt:lpstr>Policy Recommendations Addressing  Mental and Physical Harm and Neglect A</vt:lpstr>
      <vt:lpstr>Policy Recommendations Addressing  Mental and Physical Harm and Neglect B</vt:lpstr>
      <vt:lpstr>Policy Recommendations Addressing  Mental and Physical Harm and Neglect C</vt:lpstr>
      <vt:lpstr>Policy Recommendations Addressing  The Wealth Gap</vt:lpstr>
      <vt:lpstr>What Can RJC Members Do to Help Operationalize the CRTF’s Recommendations?</vt:lpstr>
      <vt:lpstr>Discussion, Questions and Other Feedback</vt:lpstr>
      <vt:lpstr>Primary Sources Links</vt:lpstr>
    </vt:vector>
  </TitlesOfParts>
  <Company>NSDC Promise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CRTF Final Recommendations</dc:title>
  <dc:creator>Dr. Rafe Edward Trickey, Jr.</dc:creator>
  <cp:lastModifiedBy>MaryLynn McCorkle</cp:lastModifiedBy>
  <cp:revision>15</cp:revision>
  <cp:lastPrinted>2023-12-07T15:06:51Z</cp:lastPrinted>
  <dcterms:created xsi:type="dcterms:W3CDTF">2017-01-31T19:25:04Z</dcterms:created>
  <dcterms:modified xsi:type="dcterms:W3CDTF">2023-12-11T17:48:15Z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0x010100DEE8AC1071C0A647BE9234C78ECCA1F4</vt:lpwstr>
  </property>
</Properties>
</file>